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2" r:id="rId2"/>
    <p:sldId id="263" r:id="rId3"/>
    <p:sldId id="264" r:id="rId4"/>
    <p:sldId id="265" r:id="rId5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보통 스타일 2 - 강조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2833802-FEF1-4C79-8D5D-14CF1EAF98D9}" styleName="밝은 스타일 2 - 강조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9" d="100"/>
          <a:sy n="79" d="100"/>
        </p:scale>
        <p:origin x="-102" y="-55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4CCA8-AFEB-45D6-8036-3B3E05A878DE}" type="datetimeFigureOut">
              <a:rPr lang="ko-KR" altLang="en-US" smtClean="0"/>
              <a:t>2018-10-17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C62D4E8F-1B52-44BA-8229-685DF6578BC9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4CCA8-AFEB-45D6-8036-3B3E05A878DE}" type="datetimeFigureOut">
              <a:rPr lang="ko-KR" altLang="en-US" smtClean="0"/>
              <a:t>2018-10-17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2D4E8F-1B52-44BA-8229-685DF6578BC9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4CCA8-AFEB-45D6-8036-3B3E05A878DE}" type="datetimeFigureOut">
              <a:rPr lang="ko-KR" altLang="en-US" smtClean="0"/>
              <a:t>2018-10-17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2D4E8F-1B52-44BA-8229-685DF6578BC9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4CCA8-AFEB-45D6-8036-3B3E05A878DE}" type="datetimeFigureOut">
              <a:rPr lang="ko-KR" altLang="en-US" smtClean="0"/>
              <a:t>2018-10-17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2D4E8F-1B52-44BA-8229-685DF6578BC9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4CCA8-AFEB-45D6-8036-3B3E05A878DE}" type="datetimeFigureOut">
              <a:rPr lang="ko-KR" altLang="en-US" smtClean="0"/>
              <a:t>2018-10-17</a:t>
            </a:fld>
            <a:endParaRPr lang="ko-KR" alt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62D4E8F-1B52-44BA-8229-685DF6578BC9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4CCA8-AFEB-45D6-8036-3B3E05A878DE}" type="datetimeFigureOut">
              <a:rPr lang="ko-KR" altLang="en-US" smtClean="0"/>
              <a:t>2018-10-17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2D4E8F-1B52-44BA-8229-685DF6578BC9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4CCA8-AFEB-45D6-8036-3B3E05A878DE}" type="datetimeFigureOut">
              <a:rPr lang="ko-KR" altLang="en-US" smtClean="0"/>
              <a:t>2018-10-17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2D4E8F-1B52-44BA-8229-685DF6578BC9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4CCA8-AFEB-45D6-8036-3B3E05A878DE}" type="datetimeFigureOut">
              <a:rPr lang="ko-KR" altLang="en-US" smtClean="0"/>
              <a:t>2018-10-17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2D4E8F-1B52-44BA-8229-685DF6578BC9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4CCA8-AFEB-45D6-8036-3B3E05A878DE}" type="datetimeFigureOut">
              <a:rPr lang="ko-KR" altLang="en-US" smtClean="0"/>
              <a:t>2018-10-17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2D4E8F-1B52-44BA-8229-685DF6578BC9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4CCA8-AFEB-45D6-8036-3B3E05A878DE}" type="datetimeFigureOut">
              <a:rPr lang="ko-KR" altLang="en-US" smtClean="0"/>
              <a:t>2018-10-17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2D4E8F-1B52-44BA-8229-685DF6578BC9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4CCA8-AFEB-45D6-8036-3B3E05A878DE}" type="datetimeFigureOut">
              <a:rPr lang="ko-KR" altLang="en-US" smtClean="0"/>
              <a:t>2018-10-17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C62D4E8F-1B52-44BA-8229-685DF6578BC9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6784CCA8-AFEB-45D6-8036-3B3E05A878DE}" type="datetimeFigureOut">
              <a:rPr lang="ko-KR" altLang="en-US" smtClean="0"/>
              <a:t>2018-10-17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C62D4E8F-1B52-44BA-8229-685DF6578BC9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1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1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제목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8363272" cy="1371600"/>
          </a:xfrm>
        </p:spPr>
        <p:txBody>
          <a:bodyPr/>
          <a:lstStyle/>
          <a:p>
            <a:r>
              <a:rPr lang="en-US" altLang="ko-KR" dirty="0"/>
              <a:t>The exponential function</a:t>
            </a:r>
            <a:endParaRPr lang="ko-KR" alt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내용 개체 틀 1"/>
              <p:cNvSpPr>
                <a:spLocks noGrp="1"/>
              </p:cNvSpPr>
              <p:nvPr>
                <p:ph idx="1"/>
              </p:nvPr>
            </p:nvSpPr>
            <p:spPr>
              <a:xfrm>
                <a:off x="480392" y="1752600"/>
                <a:ext cx="7620000" cy="4373563"/>
              </a:xfrm>
            </p:spPr>
            <p:txBody>
              <a:bodyPr/>
              <a:lstStyle/>
              <a:p>
                <a:pPr algn="ctr"/>
                <a14:m>
                  <m:oMath xmlns:m="http://schemas.openxmlformats.org/officeDocument/2006/math">
                    <m:f>
                      <m:fPr>
                        <m:ctrlPr>
                          <a:rPr lang="en-US" altLang="ko-KR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altLang="ko-KR" i="1">
                            <a:latin typeface="Cambria Math"/>
                          </a:rPr>
                          <m:t>𝒅𝒚</m:t>
                        </m:r>
                      </m:num>
                      <m:den>
                        <m:r>
                          <a:rPr lang="en-US" altLang="ko-KR" i="1">
                            <a:latin typeface="Cambria Math"/>
                          </a:rPr>
                          <m:t>𝒅𝒙</m:t>
                        </m:r>
                      </m:den>
                    </m:f>
                    <m:r>
                      <a:rPr lang="en-US" altLang="ko-KR" b="1" i="0" smtClean="0">
                        <a:latin typeface="Cambria Math"/>
                      </a:rPr>
                      <m:t>= </m:t>
                    </m:r>
                    <m:r>
                      <a:rPr lang="en-US" altLang="ko-KR" i="1">
                        <a:latin typeface="Cambria Math"/>
                      </a:rPr>
                      <m:t>𝒚</m:t>
                    </m:r>
                    <m:r>
                      <a:rPr lang="en-US" altLang="ko-KR" i="1">
                        <a:latin typeface="Cambria Math"/>
                      </a:rPr>
                      <m:t> </m:t>
                    </m:r>
                  </m:oMath>
                </a14:m>
                <a:r>
                  <a:rPr lang="ko-KR" altLang="en-US" dirty="0" smtClean="0"/>
                  <a:t>인 함수</a:t>
                </a:r>
                <a14:m>
                  <m:oMath xmlns:m="http://schemas.openxmlformats.org/officeDocument/2006/math">
                    <m:r>
                      <a:rPr lang="en-US" altLang="ko-KR">
                        <a:latin typeface="Cambria Math"/>
                      </a:rPr>
                      <m:t>= </m:t>
                    </m:r>
                  </m:oMath>
                </a14:m>
                <a:r>
                  <a:rPr lang="ko-KR" altLang="en-US" dirty="0" smtClean="0"/>
                  <a:t>지수함수 </a:t>
                </a:r>
                <a:r>
                  <a:rPr lang="en-US" altLang="ko-KR" dirty="0" smtClean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ko-KR" i="1" dirty="0">
                            <a:latin typeface="Cambria Math"/>
                          </a:rPr>
                        </m:ctrlPr>
                      </m:sSupPr>
                      <m:e>
                        <m:r>
                          <a:rPr lang="en-US" altLang="ko-KR" i="1" dirty="0">
                            <a:latin typeface="Cambria Math"/>
                          </a:rPr>
                          <m:t>𝒆</m:t>
                        </m:r>
                      </m:e>
                      <m:sup>
                        <m:r>
                          <a:rPr lang="en-US" altLang="ko-KR" i="1" dirty="0">
                            <a:latin typeface="Cambria Math"/>
                          </a:rPr>
                          <m:t>𝒙</m:t>
                        </m:r>
                      </m:sup>
                    </m:sSup>
                  </m:oMath>
                </a14:m>
                <a:endParaRPr lang="en-US" altLang="ko-KR" dirty="0" smtClean="0"/>
              </a:p>
              <a:p>
                <a:pPr algn="ctr"/>
                <a:endParaRPr lang="en-US" altLang="ko-KR" dirty="0"/>
              </a:p>
              <a:p>
                <a:pPr algn="ctr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altLang="ko-KR" b="1" i="1" smtClean="0">
                          <a:latin typeface="Cambria Math"/>
                        </a:rPr>
                        <m:t>𝒚</m:t>
                      </m:r>
                      <m:d>
                        <m:dPr>
                          <m:ctrlPr>
                            <a:rPr lang="en-US" altLang="ko-KR" b="1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altLang="ko-KR" b="1" i="1" smtClean="0">
                              <a:latin typeface="Cambria Math"/>
                            </a:rPr>
                            <m:t>𝒙</m:t>
                          </m:r>
                        </m:e>
                      </m:d>
                      <m:r>
                        <a:rPr lang="en-US" altLang="ko-KR" b="1" i="1" smtClean="0">
                          <a:latin typeface="Cambria Math"/>
                        </a:rPr>
                        <m:t>=</m:t>
                      </m:r>
                      <m:r>
                        <a:rPr lang="en-US" altLang="ko-KR" b="1" i="1" smtClean="0">
                          <a:latin typeface="Cambria Math"/>
                        </a:rPr>
                        <m:t>𝟏</m:t>
                      </m:r>
                      <m:r>
                        <a:rPr lang="en-US" altLang="ko-KR" b="1" i="1" smtClean="0">
                          <a:latin typeface="Cambria Math"/>
                        </a:rPr>
                        <m:t>+</m:t>
                      </m:r>
                      <m:r>
                        <a:rPr lang="en-US" altLang="ko-KR" b="1" i="1" smtClean="0">
                          <a:latin typeface="Cambria Math"/>
                        </a:rPr>
                        <m:t>𝒙</m:t>
                      </m:r>
                      <m:r>
                        <a:rPr lang="en-US" altLang="ko-KR" b="1" i="1" smtClean="0"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en-US" altLang="ko-KR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altLang="ko-KR" b="1" i="1" smtClean="0">
                              <a:latin typeface="Cambria Math"/>
                            </a:rPr>
                            <m:t>𝟏</m:t>
                          </m:r>
                        </m:num>
                        <m:den>
                          <m:r>
                            <a:rPr lang="en-US" altLang="ko-KR" b="1" i="1" smtClean="0">
                              <a:latin typeface="Cambria Math"/>
                            </a:rPr>
                            <m:t>𝟐</m:t>
                          </m:r>
                        </m:den>
                      </m:f>
                      <m:sSup>
                        <m:sSupPr>
                          <m:ctrlPr>
                            <a:rPr lang="en-US" altLang="ko-KR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altLang="ko-KR" b="1" i="1" smtClean="0">
                              <a:latin typeface="Cambria Math"/>
                            </a:rPr>
                            <m:t>𝒙</m:t>
                          </m:r>
                        </m:e>
                        <m:sup>
                          <m:r>
                            <a:rPr lang="en-US" altLang="ko-KR" b="1" i="1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en-US" altLang="ko-KR" b="1" i="1" smtClean="0"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en-US" altLang="ko-KR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altLang="ko-KR" b="1" i="1" smtClean="0">
                              <a:latin typeface="Cambria Math"/>
                            </a:rPr>
                            <m:t>𝟏</m:t>
                          </m:r>
                        </m:num>
                        <m:den>
                          <m:r>
                            <a:rPr lang="en-US" altLang="ko-KR" b="1" i="1" smtClean="0">
                              <a:latin typeface="Cambria Math"/>
                            </a:rPr>
                            <m:t>(</m:t>
                          </m:r>
                          <m:r>
                            <a:rPr lang="en-US" altLang="ko-KR" b="1" i="1" smtClean="0">
                              <a:latin typeface="Cambria Math"/>
                            </a:rPr>
                            <m:t>𝟑</m:t>
                          </m:r>
                          <m:r>
                            <a:rPr lang="en-US" altLang="ko-KR" b="1" i="1" smtClean="0">
                              <a:latin typeface="Cambria Math"/>
                            </a:rPr>
                            <m:t>)(</m:t>
                          </m:r>
                          <m:r>
                            <a:rPr lang="en-US" altLang="ko-KR" b="1" i="1" smtClean="0">
                              <a:latin typeface="Cambria Math"/>
                            </a:rPr>
                            <m:t>𝟐</m:t>
                          </m:r>
                          <m:r>
                            <a:rPr lang="en-US" altLang="ko-KR" b="1" i="1" smtClean="0">
                              <a:latin typeface="Cambria Math"/>
                            </a:rPr>
                            <m:t>)</m:t>
                          </m:r>
                        </m:den>
                      </m:f>
                      <m:sSup>
                        <m:sSupPr>
                          <m:ctrlPr>
                            <a:rPr lang="en-US" altLang="ko-KR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altLang="ko-KR" b="1" i="1" smtClean="0">
                              <a:latin typeface="Cambria Math"/>
                            </a:rPr>
                            <m:t>𝒙</m:t>
                          </m:r>
                        </m:e>
                        <m:sup>
                          <m:r>
                            <a:rPr lang="en-US" altLang="ko-KR" b="1" i="1" smtClean="0">
                              <a:latin typeface="Cambria Math"/>
                            </a:rPr>
                            <m:t>𝟑</m:t>
                          </m:r>
                        </m:sup>
                      </m:sSup>
                      <m:r>
                        <a:rPr lang="en-US" altLang="ko-KR" b="1" i="1" smtClean="0">
                          <a:latin typeface="Cambria Math"/>
                        </a:rPr>
                        <m:t>+</m:t>
                      </m:r>
                      <m:r>
                        <a:rPr lang="en-US" altLang="ko-KR" b="1" i="1" smtClean="0">
                          <a:latin typeface="Cambria Math"/>
                          <a:ea typeface="Cambria Math"/>
                        </a:rPr>
                        <m:t>⋯+</m:t>
                      </m:r>
                      <m:f>
                        <m:fPr>
                          <m:ctrlPr>
                            <a:rPr lang="en-US" altLang="ko-KR" b="1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US" altLang="ko-KR" b="1" i="1" smtClean="0">
                              <a:latin typeface="Cambria Math"/>
                              <a:ea typeface="Cambria Math"/>
                            </a:rPr>
                            <m:t>𝟏</m:t>
                          </m:r>
                        </m:num>
                        <m:den>
                          <m:r>
                            <a:rPr lang="en-US" altLang="ko-KR" b="1" i="1" smtClean="0">
                              <a:latin typeface="Cambria Math"/>
                              <a:ea typeface="Cambria Math"/>
                            </a:rPr>
                            <m:t>𝒏</m:t>
                          </m:r>
                          <m:d>
                            <m:dPr>
                              <m:ctrlPr>
                                <a:rPr lang="en-US" altLang="ko-KR" b="1" i="1" smtClean="0">
                                  <a:latin typeface="Cambria Math"/>
                                  <a:ea typeface="Cambria Math"/>
                                </a:rPr>
                              </m:ctrlPr>
                            </m:dPr>
                            <m:e>
                              <m:r>
                                <a:rPr lang="en-US" altLang="ko-KR" b="1" i="1" smtClean="0">
                                  <a:latin typeface="Cambria Math"/>
                                  <a:ea typeface="Cambria Math"/>
                                </a:rPr>
                                <m:t>𝒏</m:t>
                              </m:r>
                              <m:r>
                                <a:rPr lang="en-US" altLang="ko-KR" b="1" i="1" smtClean="0">
                                  <a:latin typeface="Cambria Math"/>
                                  <a:ea typeface="Cambria Math"/>
                                </a:rPr>
                                <m:t>−</m:t>
                              </m:r>
                              <m:r>
                                <a:rPr lang="en-US" altLang="ko-KR" b="1" i="1" smtClean="0">
                                  <a:latin typeface="Cambria Math"/>
                                  <a:ea typeface="Cambria Math"/>
                                </a:rPr>
                                <m:t>𝟏</m:t>
                              </m:r>
                            </m:e>
                          </m:d>
                          <m:r>
                            <a:rPr lang="en-US" altLang="ko-KR" b="1" i="1" smtClean="0">
                              <a:latin typeface="Cambria Math"/>
                              <a:ea typeface="Cambria Math"/>
                            </a:rPr>
                            <m:t>⋯</m:t>
                          </m:r>
                          <m:r>
                            <a:rPr lang="en-US" altLang="ko-KR" b="1" i="1" smtClean="0">
                              <a:latin typeface="Cambria Math"/>
                              <a:ea typeface="Cambria Math"/>
                            </a:rPr>
                            <m:t>𝟏</m:t>
                          </m:r>
                        </m:den>
                      </m:f>
                      <m:sSup>
                        <m:sSupPr>
                          <m:ctrlPr>
                            <a:rPr lang="en-US" altLang="ko-KR" b="1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altLang="ko-KR" b="1" i="1" smtClean="0">
                              <a:latin typeface="Cambria Math"/>
                              <a:ea typeface="Cambria Math"/>
                            </a:rPr>
                            <m:t>𝒙</m:t>
                          </m:r>
                        </m:e>
                        <m:sup>
                          <m:r>
                            <a:rPr lang="en-US" altLang="ko-KR" b="1" i="1" smtClean="0">
                              <a:latin typeface="Cambria Math"/>
                              <a:ea typeface="Cambria Math"/>
                            </a:rPr>
                            <m:t>𝒏</m:t>
                          </m:r>
                        </m:sup>
                      </m:sSup>
                      <m:r>
                        <a:rPr lang="en-US" altLang="ko-KR" b="1" i="1" smtClean="0">
                          <a:latin typeface="Cambria Math"/>
                          <a:ea typeface="Cambria Math"/>
                        </a:rPr>
                        <m:t>+⋯</m:t>
                      </m:r>
                    </m:oMath>
                  </m:oMathPara>
                </a14:m>
                <a:endParaRPr lang="en-US" altLang="ko-KR" dirty="0" smtClean="0"/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altLang="ko-KR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altLang="ko-KR" b="1" i="1" smtClean="0">
                              <a:latin typeface="Cambria Math"/>
                            </a:rPr>
                            <m:t>𝒅𝒚</m:t>
                          </m:r>
                        </m:num>
                        <m:den>
                          <m:r>
                            <a:rPr lang="en-US" altLang="ko-KR" b="1" i="1" smtClean="0">
                              <a:latin typeface="Cambria Math"/>
                            </a:rPr>
                            <m:t>𝒅𝒙</m:t>
                          </m:r>
                        </m:den>
                      </m:f>
                      <m:r>
                        <a:rPr lang="en-US" altLang="ko-KR" i="1">
                          <a:latin typeface="Cambria Math"/>
                        </a:rPr>
                        <m:t>=</m:t>
                      </m:r>
                      <m:r>
                        <a:rPr lang="en-US" altLang="ko-KR" i="1">
                          <a:latin typeface="Cambria Math"/>
                        </a:rPr>
                        <m:t>𝟏</m:t>
                      </m:r>
                      <m:r>
                        <a:rPr lang="en-US" altLang="ko-KR" i="1">
                          <a:latin typeface="Cambria Math"/>
                        </a:rPr>
                        <m:t>+</m:t>
                      </m:r>
                      <m:r>
                        <a:rPr lang="en-US" altLang="ko-KR" i="1">
                          <a:latin typeface="Cambria Math"/>
                        </a:rPr>
                        <m:t>𝒙</m:t>
                      </m:r>
                      <m:r>
                        <a:rPr lang="en-US" altLang="ko-KR" i="1"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en-US" altLang="ko-KR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altLang="ko-KR" i="1">
                              <a:latin typeface="Cambria Math"/>
                            </a:rPr>
                            <m:t>𝟏</m:t>
                          </m:r>
                        </m:num>
                        <m:den>
                          <m:r>
                            <a:rPr lang="en-US" altLang="ko-KR" i="1">
                              <a:latin typeface="Cambria Math"/>
                            </a:rPr>
                            <m:t>𝟐</m:t>
                          </m:r>
                        </m:den>
                      </m:f>
                      <m:sSup>
                        <m:sSupPr>
                          <m:ctrlPr>
                            <a:rPr lang="en-US" altLang="ko-KR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altLang="ko-KR" i="1">
                              <a:latin typeface="Cambria Math"/>
                            </a:rPr>
                            <m:t>𝒙</m:t>
                          </m:r>
                        </m:e>
                        <m:sup>
                          <m:r>
                            <a:rPr lang="en-US" altLang="ko-KR" i="1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en-US" altLang="ko-KR" i="1"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en-US" altLang="ko-KR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altLang="ko-KR" i="1">
                              <a:latin typeface="Cambria Math"/>
                            </a:rPr>
                            <m:t>𝟏</m:t>
                          </m:r>
                        </m:num>
                        <m:den>
                          <m:r>
                            <a:rPr lang="en-US" altLang="ko-KR" i="1">
                              <a:latin typeface="Cambria Math"/>
                            </a:rPr>
                            <m:t>(</m:t>
                          </m:r>
                          <m:r>
                            <a:rPr lang="en-US" altLang="ko-KR" i="1">
                              <a:latin typeface="Cambria Math"/>
                            </a:rPr>
                            <m:t>𝟑</m:t>
                          </m:r>
                          <m:r>
                            <a:rPr lang="en-US" altLang="ko-KR" i="1">
                              <a:latin typeface="Cambria Math"/>
                            </a:rPr>
                            <m:t>)(</m:t>
                          </m:r>
                          <m:r>
                            <a:rPr lang="en-US" altLang="ko-KR" i="1">
                              <a:latin typeface="Cambria Math"/>
                            </a:rPr>
                            <m:t>𝟐</m:t>
                          </m:r>
                          <m:r>
                            <a:rPr lang="en-US" altLang="ko-KR" i="1">
                              <a:latin typeface="Cambria Math"/>
                            </a:rPr>
                            <m:t>)</m:t>
                          </m:r>
                        </m:den>
                      </m:f>
                      <m:sSup>
                        <m:sSupPr>
                          <m:ctrlPr>
                            <a:rPr lang="en-US" altLang="ko-KR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altLang="ko-KR" i="1">
                              <a:latin typeface="Cambria Math"/>
                            </a:rPr>
                            <m:t>𝒙</m:t>
                          </m:r>
                        </m:e>
                        <m:sup>
                          <m:r>
                            <a:rPr lang="en-US" altLang="ko-KR" i="1">
                              <a:latin typeface="Cambria Math"/>
                            </a:rPr>
                            <m:t>𝟑</m:t>
                          </m:r>
                        </m:sup>
                      </m:sSup>
                      <m:r>
                        <a:rPr lang="en-US" altLang="ko-KR" i="1">
                          <a:latin typeface="Cambria Math"/>
                        </a:rPr>
                        <m:t>+</m:t>
                      </m:r>
                      <m:r>
                        <a:rPr lang="en-US" altLang="ko-KR" i="1">
                          <a:latin typeface="Cambria Math"/>
                          <a:ea typeface="Cambria Math"/>
                        </a:rPr>
                        <m:t>⋯+</m:t>
                      </m:r>
                      <m:f>
                        <m:fPr>
                          <m:ctrlPr>
                            <a:rPr lang="en-US" altLang="ko-KR" i="1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US" altLang="ko-KR" i="1">
                              <a:latin typeface="Cambria Math"/>
                              <a:ea typeface="Cambria Math"/>
                            </a:rPr>
                            <m:t>𝟏</m:t>
                          </m:r>
                        </m:num>
                        <m:den>
                          <m:d>
                            <m:dPr>
                              <m:ctrlPr>
                                <a:rPr lang="en-US" altLang="ko-KR" i="1">
                                  <a:latin typeface="Cambria Math"/>
                                  <a:ea typeface="Cambria Math"/>
                                </a:rPr>
                              </m:ctrlPr>
                            </m:dPr>
                            <m:e>
                              <m:r>
                                <a:rPr lang="en-US" altLang="ko-KR" i="1">
                                  <a:latin typeface="Cambria Math"/>
                                  <a:ea typeface="Cambria Math"/>
                                </a:rPr>
                                <m:t>𝒏</m:t>
                              </m:r>
                              <m:r>
                                <a:rPr lang="en-US" altLang="ko-KR" i="1">
                                  <a:latin typeface="Cambria Math"/>
                                  <a:ea typeface="Cambria Math"/>
                                </a:rPr>
                                <m:t>−</m:t>
                              </m:r>
                              <m:r>
                                <a:rPr lang="en-US" altLang="ko-KR" i="1">
                                  <a:latin typeface="Cambria Math"/>
                                  <a:ea typeface="Cambria Math"/>
                                </a:rPr>
                                <m:t>𝟏</m:t>
                              </m:r>
                            </m:e>
                          </m:d>
                          <m:r>
                            <a:rPr lang="en-US" altLang="ko-KR" i="1">
                              <a:latin typeface="Cambria Math"/>
                              <a:ea typeface="Cambria Math"/>
                            </a:rPr>
                            <m:t>⋯</m:t>
                          </m:r>
                          <m:r>
                            <a:rPr lang="en-US" altLang="ko-KR" i="1">
                              <a:latin typeface="Cambria Math"/>
                              <a:ea typeface="Cambria Math"/>
                            </a:rPr>
                            <m:t>𝟏</m:t>
                          </m:r>
                        </m:den>
                      </m:f>
                      <m:sSup>
                        <m:sSupPr>
                          <m:ctrlPr>
                            <a:rPr lang="en-US" altLang="ko-KR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altLang="ko-KR" b="1" i="1" smtClean="0">
                              <a:latin typeface="Cambria Math"/>
                              <a:ea typeface="Cambria Math"/>
                            </a:rPr>
                            <m:t>𝒙</m:t>
                          </m:r>
                        </m:e>
                        <m:sup>
                          <m:r>
                            <a:rPr lang="en-US" altLang="ko-KR" b="1" i="1" smtClean="0">
                              <a:latin typeface="Cambria Math"/>
                              <a:ea typeface="Cambria Math"/>
                            </a:rPr>
                            <m:t>𝒏</m:t>
                          </m:r>
                          <m:r>
                            <a:rPr lang="en-US" altLang="ko-KR" b="1" i="1" smtClean="0">
                              <a:latin typeface="Cambria Math"/>
                              <a:ea typeface="Cambria Math"/>
                            </a:rPr>
                            <m:t>−</m:t>
                          </m:r>
                          <m:r>
                            <a:rPr lang="en-US" altLang="ko-KR" b="1" i="1" smtClean="0">
                              <a:latin typeface="Cambria Math"/>
                              <a:ea typeface="Cambria Math"/>
                            </a:rPr>
                            <m:t>𝟏</m:t>
                          </m:r>
                        </m:sup>
                      </m:sSup>
                      <m:r>
                        <a:rPr lang="en-US" altLang="ko-KR" i="1">
                          <a:latin typeface="Cambria Math"/>
                          <a:ea typeface="Cambria Math"/>
                        </a:rPr>
                        <m:t>+</m:t>
                      </m:r>
                      <m:f>
                        <m:fPr>
                          <m:ctrlPr>
                            <a:rPr lang="en-US" altLang="ko-KR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US" altLang="ko-KR" b="1" i="1" smtClean="0">
                              <a:latin typeface="Cambria Math"/>
                              <a:ea typeface="Cambria Math"/>
                            </a:rPr>
                            <m:t>𝟏</m:t>
                          </m:r>
                        </m:num>
                        <m:den>
                          <m:r>
                            <a:rPr lang="en-US" altLang="ko-KR" b="1" i="1" smtClean="0">
                              <a:latin typeface="Cambria Math"/>
                              <a:ea typeface="Cambria Math"/>
                            </a:rPr>
                            <m:t>𝒏</m:t>
                          </m:r>
                          <m:r>
                            <a:rPr lang="en-US" altLang="ko-KR" b="1" i="1" smtClean="0">
                              <a:latin typeface="Cambria Math"/>
                              <a:ea typeface="Cambria Math"/>
                            </a:rPr>
                            <m:t>!</m:t>
                          </m:r>
                        </m:den>
                      </m:f>
                      <m:sSup>
                        <m:sSupPr>
                          <m:ctrlPr>
                            <a:rPr lang="en-US" altLang="ko-KR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altLang="ko-KR" b="1" i="1" smtClean="0">
                              <a:latin typeface="Cambria Math"/>
                              <a:ea typeface="Cambria Math"/>
                            </a:rPr>
                            <m:t>𝒙</m:t>
                          </m:r>
                        </m:e>
                        <m:sup>
                          <m:r>
                            <a:rPr lang="en-US" altLang="ko-KR" b="1" i="1" smtClean="0">
                              <a:latin typeface="Cambria Math"/>
                              <a:ea typeface="Cambria Math"/>
                            </a:rPr>
                            <m:t>𝒏</m:t>
                          </m:r>
                        </m:sup>
                      </m:sSup>
                      <m:r>
                        <a:rPr lang="en-US" altLang="ko-KR" b="1" i="1" smtClean="0">
                          <a:latin typeface="Cambria Math"/>
                          <a:ea typeface="Cambria Math"/>
                        </a:rPr>
                        <m:t>+</m:t>
                      </m:r>
                      <m:r>
                        <a:rPr lang="en-US" altLang="ko-KR" i="1">
                          <a:latin typeface="Cambria Math"/>
                          <a:ea typeface="Cambria Math"/>
                        </a:rPr>
                        <m:t>⋯</m:t>
                      </m:r>
                    </m:oMath>
                  </m:oMathPara>
                </a14:m>
                <a:endParaRPr lang="en-US" altLang="ko-KR" dirty="0"/>
              </a:p>
              <a:p>
                <a:pPr algn="ctr"/>
                <a:endParaRPr lang="en-US" altLang="ko-KR" dirty="0" smtClean="0"/>
              </a:p>
              <a:p>
                <a:pPr algn="ctr"/>
                <a:r>
                  <a:rPr lang="ko-KR" altLang="en-US" dirty="0" smtClean="0"/>
                  <a:t>함수 </a:t>
                </a:r>
                <a:r>
                  <a:rPr lang="en-US" altLang="ko-KR" dirty="0"/>
                  <a:t>(1) : </a:t>
                </a:r>
                <a14:m>
                  <m:oMath xmlns:m="http://schemas.openxmlformats.org/officeDocument/2006/math">
                    <m:r>
                      <a:rPr lang="en-US" altLang="ko-KR" i="1">
                        <a:latin typeface="Cambria Math"/>
                      </a:rPr>
                      <m:t>𝒚</m:t>
                    </m:r>
                    <m:r>
                      <a:rPr lang="en-US" altLang="ko-KR" i="1">
                        <a:latin typeface="Cambria Math"/>
                      </a:rPr>
                      <m:t>=</m:t>
                    </m:r>
                  </m:oMath>
                </a14:m>
                <a:r>
                  <a:rPr lang="en-US" altLang="ko-KR" dirty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ko-KR" i="1" dirty="0">
                            <a:latin typeface="Cambria Math"/>
                          </a:rPr>
                        </m:ctrlPr>
                      </m:sSupPr>
                      <m:e>
                        <m:r>
                          <a:rPr lang="en-US" altLang="ko-KR" i="1" dirty="0">
                            <a:latin typeface="Cambria Math"/>
                          </a:rPr>
                          <m:t>𝒆</m:t>
                        </m:r>
                      </m:e>
                      <m:sup>
                        <m:r>
                          <a:rPr lang="en-US" altLang="ko-KR" i="1" dirty="0">
                            <a:latin typeface="Cambria Math"/>
                          </a:rPr>
                          <m:t>𝒙</m:t>
                        </m:r>
                      </m:sup>
                    </m:sSup>
                  </m:oMath>
                </a14:m>
                <a:r>
                  <a:rPr lang="en-US" altLang="ko-KR" dirty="0"/>
                  <a:t>		</a:t>
                </a:r>
                <a:r>
                  <a:rPr lang="ko-KR" altLang="en-US" dirty="0"/>
                  <a:t>함수 </a:t>
                </a:r>
                <a:r>
                  <a:rPr lang="en-US" altLang="ko-KR" dirty="0"/>
                  <a:t>(2) :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ko-KR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altLang="ko-KR" i="1">
                            <a:latin typeface="Cambria Math"/>
                          </a:rPr>
                          <m:t>𝒅𝒚</m:t>
                        </m:r>
                      </m:num>
                      <m:den>
                        <m:r>
                          <a:rPr lang="en-US" altLang="ko-KR" i="1">
                            <a:latin typeface="Cambria Math"/>
                          </a:rPr>
                          <m:t>𝒅𝒙</m:t>
                        </m:r>
                      </m:den>
                    </m:f>
                    <m:r>
                      <a:rPr lang="en-US" altLang="ko-KR" i="1">
                        <a:latin typeface="Cambria Math"/>
                      </a:rPr>
                      <m:t>=</m:t>
                    </m:r>
                    <m:r>
                      <a:rPr lang="en-US" altLang="ko-KR" i="1">
                        <a:latin typeface="Cambria Math"/>
                      </a:rPr>
                      <m:t>𝒚</m:t>
                    </m:r>
                    <m:r>
                      <a:rPr lang="en-US" altLang="ko-KR" i="1">
                        <a:latin typeface="Cambria Math"/>
                      </a:rPr>
                      <m:t>= </m:t>
                    </m:r>
                    <m:sSup>
                      <m:sSupPr>
                        <m:ctrlPr>
                          <a:rPr lang="en-US" altLang="ko-KR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altLang="ko-KR" i="1">
                            <a:latin typeface="Cambria Math"/>
                          </a:rPr>
                          <m:t>𝒆</m:t>
                        </m:r>
                      </m:e>
                      <m:sup>
                        <m:r>
                          <a:rPr lang="en-US" altLang="ko-KR" i="1">
                            <a:latin typeface="Cambria Math"/>
                          </a:rPr>
                          <m:t>𝒙</m:t>
                        </m:r>
                      </m:sup>
                    </m:sSup>
                  </m:oMath>
                </a14:m>
                <a:endParaRPr lang="en-US" altLang="ko-KR" dirty="0" smtClean="0"/>
              </a:p>
            </p:txBody>
          </p:sp>
        </mc:Choice>
        <mc:Fallback>
          <p:sp>
            <p:nvSpPr>
              <p:cNvPr id="2" name="내용 개체 틀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80392" y="1752600"/>
                <a:ext cx="7620000" cy="4373563"/>
              </a:xfr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07991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제목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8363272" cy="1371600"/>
          </a:xfrm>
        </p:spPr>
        <p:txBody>
          <a:bodyPr/>
          <a:lstStyle/>
          <a:p>
            <a:r>
              <a:rPr lang="en-US" altLang="ko-KR" dirty="0"/>
              <a:t>The exponential function</a:t>
            </a:r>
            <a:endParaRPr lang="ko-KR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내용 개체 틀 1"/>
              <p:cNvSpPr>
                <a:spLocks noGrp="1"/>
              </p:cNvSpPr>
              <p:nvPr>
                <p:ph idx="1"/>
              </p:nvPr>
            </p:nvSpPr>
            <p:spPr>
              <a:xfrm>
                <a:off x="480392" y="1752600"/>
                <a:ext cx="7620000" cy="4373563"/>
              </a:xfrm>
            </p:spPr>
            <p:txBody>
              <a:bodyPr>
                <a:norm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altLang="ko-KR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altLang="ko-KR" b="1" i="1" smtClean="0">
                              <a:latin typeface="Cambria Math"/>
                            </a:rPr>
                            <m:t>𝒆</m:t>
                          </m:r>
                        </m:e>
                        <m:sup>
                          <m:r>
                            <a:rPr lang="en-US" altLang="ko-KR" b="1" i="1" smtClean="0">
                              <a:latin typeface="Cambria Math"/>
                            </a:rPr>
                            <m:t>𝒙</m:t>
                          </m:r>
                        </m:sup>
                      </m:sSup>
                      <m:r>
                        <a:rPr lang="en-US" altLang="ko-KR" b="1" i="1" smtClean="0">
                          <a:latin typeface="Cambria Math"/>
                        </a:rPr>
                        <m:t>=</m:t>
                      </m:r>
                      <m:r>
                        <a:rPr lang="en-US" altLang="ko-KR" b="1" i="1" smtClean="0">
                          <a:latin typeface="Cambria Math"/>
                        </a:rPr>
                        <m:t>𝟏</m:t>
                      </m:r>
                      <m:r>
                        <a:rPr lang="en-US" altLang="ko-KR" b="1" i="1" smtClean="0">
                          <a:latin typeface="Cambria Math"/>
                        </a:rPr>
                        <m:t>+</m:t>
                      </m:r>
                      <m:r>
                        <a:rPr lang="en-US" altLang="ko-KR" b="1" i="1" smtClean="0">
                          <a:latin typeface="Cambria Math"/>
                        </a:rPr>
                        <m:t>𝒙</m:t>
                      </m:r>
                      <m:r>
                        <a:rPr lang="en-US" altLang="ko-KR" b="1" i="1" smtClean="0"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en-US" altLang="ko-KR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altLang="ko-KR" b="1" i="1" smtClean="0">
                              <a:latin typeface="Cambria Math"/>
                            </a:rPr>
                            <m:t>𝟏</m:t>
                          </m:r>
                        </m:num>
                        <m:den>
                          <m:r>
                            <a:rPr lang="en-US" altLang="ko-KR" b="1" i="1" smtClean="0">
                              <a:latin typeface="Cambria Math"/>
                            </a:rPr>
                            <m:t>𝟐</m:t>
                          </m:r>
                        </m:den>
                      </m:f>
                      <m:sSup>
                        <m:sSupPr>
                          <m:ctrlPr>
                            <a:rPr lang="en-US" altLang="ko-KR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altLang="ko-KR" b="1" i="1" smtClean="0">
                              <a:latin typeface="Cambria Math"/>
                            </a:rPr>
                            <m:t>𝒙</m:t>
                          </m:r>
                        </m:e>
                        <m:sup>
                          <m:r>
                            <a:rPr lang="en-US" altLang="ko-KR" b="1" i="1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en-US" altLang="ko-KR" b="1" i="1" smtClean="0"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en-US" altLang="ko-KR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altLang="ko-KR" b="1" i="1" smtClean="0">
                              <a:latin typeface="Cambria Math"/>
                            </a:rPr>
                            <m:t>𝟏</m:t>
                          </m:r>
                        </m:num>
                        <m:den>
                          <m:r>
                            <a:rPr lang="en-US" altLang="ko-KR" b="1" i="1" smtClean="0">
                              <a:latin typeface="Cambria Math"/>
                            </a:rPr>
                            <m:t>𝟔</m:t>
                          </m:r>
                        </m:den>
                      </m:f>
                      <m:sSup>
                        <m:sSupPr>
                          <m:ctrlPr>
                            <a:rPr lang="en-US" altLang="ko-KR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altLang="ko-KR" b="1" i="1" smtClean="0">
                              <a:latin typeface="Cambria Math"/>
                            </a:rPr>
                            <m:t>𝒙</m:t>
                          </m:r>
                        </m:e>
                        <m:sup>
                          <m:r>
                            <a:rPr lang="en-US" altLang="ko-KR" b="1" i="1" smtClean="0">
                              <a:latin typeface="Cambria Math"/>
                            </a:rPr>
                            <m:t>𝟑</m:t>
                          </m:r>
                        </m:sup>
                      </m:sSup>
                      <m:r>
                        <a:rPr lang="en-US" altLang="ko-KR" b="1" i="1" smtClean="0">
                          <a:latin typeface="Cambria Math"/>
                        </a:rPr>
                        <m:t>+</m:t>
                      </m:r>
                      <m:r>
                        <a:rPr lang="en-US" altLang="ko-KR" b="1" i="1" smtClean="0">
                          <a:latin typeface="Cambria Math"/>
                          <a:ea typeface="Cambria Math"/>
                        </a:rPr>
                        <m:t>⋯</m:t>
                      </m:r>
                    </m:oMath>
                  </m:oMathPara>
                </a14:m>
                <a:endParaRPr lang="en-US" altLang="ko-KR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altLang="ko-KR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altLang="ko-KR" i="1">
                              <a:latin typeface="Cambria Math"/>
                            </a:rPr>
                            <m:t>𝒆</m:t>
                          </m:r>
                        </m:e>
                        <m:sup>
                          <m:r>
                            <a:rPr lang="en-US" altLang="ko-KR" b="1" i="1" smtClean="0">
                              <a:latin typeface="Cambria Math"/>
                            </a:rPr>
                            <m:t>𝑿</m:t>
                          </m:r>
                        </m:sup>
                      </m:sSup>
                      <m:r>
                        <a:rPr lang="en-US" altLang="ko-KR" i="1">
                          <a:latin typeface="Cambria Math"/>
                        </a:rPr>
                        <m:t>=</m:t>
                      </m:r>
                      <m:r>
                        <a:rPr lang="en-US" altLang="ko-KR" i="1">
                          <a:latin typeface="Cambria Math"/>
                        </a:rPr>
                        <m:t>𝟏</m:t>
                      </m:r>
                      <m:r>
                        <a:rPr lang="en-US" altLang="ko-KR" i="1">
                          <a:latin typeface="Cambria Math"/>
                        </a:rPr>
                        <m:t>+</m:t>
                      </m:r>
                      <m:r>
                        <a:rPr lang="en-US" altLang="ko-KR" b="1" i="1" smtClean="0">
                          <a:latin typeface="Cambria Math"/>
                        </a:rPr>
                        <m:t>𝑿</m:t>
                      </m:r>
                      <m:r>
                        <a:rPr lang="en-US" altLang="ko-KR" i="1"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en-US" altLang="ko-KR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altLang="ko-KR" i="1">
                              <a:latin typeface="Cambria Math"/>
                            </a:rPr>
                            <m:t>𝟏</m:t>
                          </m:r>
                        </m:num>
                        <m:den>
                          <m:r>
                            <a:rPr lang="en-US" altLang="ko-KR" i="1">
                              <a:latin typeface="Cambria Math"/>
                            </a:rPr>
                            <m:t>𝟐</m:t>
                          </m:r>
                        </m:den>
                      </m:f>
                      <m:sSup>
                        <m:sSupPr>
                          <m:ctrlPr>
                            <a:rPr lang="en-US" altLang="ko-KR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altLang="ko-KR" b="1" i="1" smtClean="0">
                              <a:latin typeface="Cambria Math"/>
                            </a:rPr>
                            <m:t>𝑿</m:t>
                          </m:r>
                        </m:e>
                        <m:sup>
                          <m:r>
                            <a:rPr lang="en-US" altLang="ko-KR" i="1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en-US" altLang="ko-KR" i="1"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en-US" altLang="ko-KR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altLang="ko-KR" i="1">
                              <a:latin typeface="Cambria Math"/>
                            </a:rPr>
                            <m:t>𝟏</m:t>
                          </m:r>
                        </m:num>
                        <m:den>
                          <m:r>
                            <a:rPr lang="en-US" altLang="ko-KR" i="1">
                              <a:latin typeface="Cambria Math"/>
                            </a:rPr>
                            <m:t>𝟔</m:t>
                          </m:r>
                        </m:den>
                      </m:f>
                      <m:sSup>
                        <m:sSupPr>
                          <m:ctrlPr>
                            <a:rPr lang="en-US" altLang="ko-KR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altLang="ko-KR" b="1" i="1" smtClean="0">
                              <a:latin typeface="Cambria Math"/>
                            </a:rPr>
                            <m:t>𝑿</m:t>
                          </m:r>
                        </m:e>
                        <m:sup>
                          <m:r>
                            <a:rPr lang="en-US" altLang="ko-KR" i="1">
                              <a:latin typeface="Cambria Math"/>
                            </a:rPr>
                            <m:t>𝟑</m:t>
                          </m:r>
                        </m:sup>
                      </m:sSup>
                      <m:r>
                        <a:rPr lang="en-US" altLang="ko-KR" i="1">
                          <a:latin typeface="Cambria Math"/>
                        </a:rPr>
                        <m:t>+</m:t>
                      </m:r>
                      <m:r>
                        <a:rPr lang="en-US" altLang="ko-KR" i="1">
                          <a:latin typeface="Cambria Math"/>
                          <a:ea typeface="Cambria Math"/>
                        </a:rPr>
                        <m:t>⋯</m:t>
                      </m:r>
                    </m:oMath>
                  </m:oMathPara>
                </a14:m>
                <a:endParaRPr lang="en-US" altLang="ko-KR" dirty="0" smtClean="0"/>
              </a:p>
              <a:p>
                <a:endParaRPr lang="en-US" altLang="ko-KR" dirty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altLang="ko-KR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altLang="ko-KR" i="1">
                              <a:latin typeface="Cambria Math"/>
                            </a:rPr>
                            <m:t>𝒆</m:t>
                          </m:r>
                        </m:e>
                        <m:sup>
                          <m:r>
                            <a:rPr lang="en-US" altLang="ko-KR" i="1">
                              <a:latin typeface="Cambria Math"/>
                            </a:rPr>
                            <m:t>𝒙</m:t>
                          </m:r>
                        </m:sup>
                      </m:sSup>
                      <m:sSup>
                        <m:sSupPr>
                          <m:ctrlPr>
                            <a:rPr lang="en-US" altLang="ko-KR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altLang="ko-KR" i="1">
                              <a:latin typeface="Cambria Math"/>
                            </a:rPr>
                            <m:t>𝒆</m:t>
                          </m:r>
                        </m:e>
                        <m:sup>
                          <m:r>
                            <a:rPr lang="en-US" altLang="ko-KR" i="1">
                              <a:latin typeface="Cambria Math"/>
                            </a:rPr>
                            <m:t>𝑿</m:t>
                          </m:r>
                        </m:sup>
                      </m:sSup>
                      <m:r>
                        <a:rPr lang="en-US" altLang="ko-KR" b="1" i="1" smtClean="0">
                          <a:latin typeface="Cambria Math"/>
                        </a:rPr>
                        <m:t>=</m:t>
                      </m:r>
                      <m:r>
                        <a:rPr lang="en-US" altLang="ko-KR" i="1">
                          <a:latin typeface="Cambria Math"/>
                        </a:rPr>
                        <m:t>𝟏</m:t>
                      </m:r>
                      <m:r>
                        <a:rPr lang="en-US" altLang="ko-KR" i="1">
                          <a:latin typeface="Cambria Math"/>
                        </a:rPr>
                        <m:t>+</m:t>
                      </m:r>
                      <m:r>
                        <a:rPr lang="en-US" altLang="ko-KR" b="1" i="1" smtClean="0">
                          <a:latin typeface="Cambria Math"/>
                        </a:rPr>
                        <m:t>(</m:t>
                      </m:r>
                      <m:r>
                        <a:rPr lang="en-US" altLang="ko-KR" i="1">
                          <a:latin typeface="Cambria Math"/>
                        </a:rPr>
                        <m:t>𝒙</m:t>
                      </m:r>
                      <m:r>
                        <a:rPr lang="en-US" altLang="ko-KR" b="1" i="1" smtClean="0">
                          <a:latin typeface="Cambria Math"/>
                        </a:rPr>
                        <m:t>+</m:t>
                      </m:r>
                      <m:r>
                        <a:rPr lang="en-US" altLang="ko-KR" b="1" i="1" smtClean="0">
                          <a:latin typeface="Cambria Math"/>
                        </a:rPr>
                        <m:t>𝑿</m:t>
                      </m:r>
                      <m:r>
                        <a:rPr lang="en-US" altLang="ko-KR" b="1" i="1" smtClean="0">
                          <a:latin typeface="Cambria Math"/>
                        </a:rPr>
                        <m:t>)</m:t>
                      </m:r>
                      <m:r>
                        <a:rPr lang="en-US" altLang="ko-KR" i="1">
                          <a:latin typeface="Cambria Math"/>
                        </a:rPr>
                        <m:t>+</m:t>
                      </m:r>
                      <m:r>
                        <a:rPr lang="en-US" altLang="ko-KR" b="1" i="1" smtClean="0">
                          <a:latin typeface="Cambria Math"/>
                        </a:rPr>
                        <m:t>(</m:t>
                      </m:r>
                      <m:f>
                        <m:fPr>
                          <m:ctrlPr>
                            <a:rPr lang="en-US" altLang="ko-KR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altLang="ko-KR" i="1">
                              <a:latin typeface="Cambria Math"/>
                            </a:rPr>
                            <m:t>𝟏</m:t>
                          </m:r>
                        </m:num>
                        <m:den>
                          <m:r>
                            <a:rPr lang="en-US" altLang="ko-KR" i="1">
                              <a:latin typeface="Cambria Math"/>
                            </a:rPr>
                            <m:t>𝟐</m:t>
                          </m:r>
                        </m:den>
                      </m:f>
                      <m:sSup>
                        <m:sSupPr>
                          <m:ctrlPr>
                            <a:rPr lang="en-US" altLang="ko-KR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altLang="ko-KR" i="1">
                              <a:latin typeface="Cambria Math"/>
                            </a:rPr>
                            <m:t>𝒙</m:t>
                          </m:r>
                        </m:e>
                        <m:sup>
                          <m:r>
                            <a:rPr lang="en-US" altLang="ko-KR" i="1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en-US" altLang="ko-KR" b="1" i="1" smtClean="0">
                          <a:latin typeface="Cambria Math"/>
                        </a:rPr>
                        <m:t>+</m:t>
                      </m:r>
                      <m:r>
                        <a:rPr lang="en-US" altLang="ko-KR" b="1" i="1" smtClean="0">
                          <a:latin typeface="Cambria Math"/>
                        </a:rPr>
                        <m:t>𝒙𝑿</m:t>
                      </m:r>
                      <m:r>
                        <a:rPr lang="en-US" altLang="ko-KR" i="1"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en-US" altLang="ko-KR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altLang="ko-KR" i="1">
                              <a:latin typeface="Cambria Math"/>
                            </a:rPr>
                            <m:t>𝟏</m:t>
                          </m:r>
                        </m:num>
                        <m:den>
                          <m:r>
                            <a:rPr lang="en-US" altLang="ko-KR" b="1" i="1" smtClean="0">
                              <a:latin typeface="Cambria Math"/>
                            </a:rPr>
                            <m:t>𝟐</m:t>
                          </m:r>
                        </m:den>
                      </m:f>
                      <m:sSup>
                        <m:sSupPr>
                          <m:ctrlPr>
                            <a:rPr lang="en-US" altLang="ko-KR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altLang="ko-KR" b="1" i="1" smtClean="0">
                              <a:latin typeface="Cambria Math"/>
                            </a:rPr>
                            <m:t>𝑿</m:t>
                          </m:r>
                        </m:e>
                        <m:sup>
                          <m:r>
                            <a:rPr lang="en-US" altLang="ko-KR" b="1" i="1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en-US" altLang="ko-KR" b="1" i="1" smtClean="0">
                          <a:latin typeface="Cambria Math"/>
                        </a:rPr>
                        <m:t>)+</m:t>
                      </m:r>
                      <m:r>
                        <a:rPr lang="en-US" altLang="ko-KR" i="1">
                          <a:latin typeface="Cambria Math"/>
                          <a:ea typeface="Cambria Math"/>
                        </a:rPr>
                        <m:t>⋯</m:t>
                      </m:r>
                    </m:oMath>
                  </m:oMathPara>
                </a14:m>
                <a:endParaRPr lang="en-US" altLang="ko-KR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altLang="ko-KR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altLang="ko-KR" i="1">
                              <a:latin typeface="Cambria Math"/>
                            </a:rPr>
                            <m:t>𝒆</m:t>
                          </m:r>
                        </m:e>
                        <m:sup>
                          <m:r>
                            <a:rPr lang="en-US" altLang="ko-KR" i="1">
                              <a:latin typeface="Cambria Math"/>
                            </a:rPr>
                            <m:t>𝒙</m:t>
                          </m:r>
                          <m:r>
                            <a:rPr lang="en-US" altLang="ko-KR" b="1" i="1" smtClean="0">
                              <a:latin typeface="Cambria Math"/>
                            </a:rPr>
                            <m:t>+</m:t>
                          </m:r>
                          <m:r>
                            <a:rPr lang="en-US" altLang="ko-KR" b="1" i="1" smtClean="0">
                              <a:latin typeface="Cambria Math"/>
                            </a:rPr>
                            <m:t>𝑿</m:t>
                          </m:r>
                        </m:sup>
                      </m:sSup>
                      <m:r>
                        <a:rPr lang="en-US" altLang="ko-KR" i="1">
                          <a:latin typeface="Cambria Math"/>
                        </a:rPr>
                        <m:t>=</m:t>
                      </m:r>
                      <m:r>
                        <a:rPr lang="en-US" altLang="ko-KR" i="1">
                          <a:latin typeface="Cambria Math"/>
                        </a:rPr>
                        <m:t>𝟏</m:t>
                      </m:r>
                      <m:r>
                        <a:rPr lang="en-US" altLang="ko-KR" b="1" i="1" smtClean="0">
                          <a:latin typeface="Cambria Math"/>
                        </a:rPr>
                        <m:t>+</m:t>
                      </m:r>
                      <m:d>
                        <m:dPr>
                          <m:ctrlPr>
                            <a:rPr lang="en-US" altLang="ko-KR" b="1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altLang="ko-KR" b="1" i="1" smtClean="0">
                              <a:latin typeface="Cambria Math"/>
                            </a:rPr>
                            <m:t>𝒙</m:t>
                          </m:r>
                          <m:r>
                            <a:rPr lang="en-US" altLang="ko-KR" b="1" i="1" smtClean="0">
                              <a:latin typeface="Cambria Math"/>
                            </a:rPr>
                            <m:t>+</m:t>
                          </m:r>
                          <m:r>
                            <a:rPr lang="en-US" altLang="ko-KR" b="1" i="1" smtClean="0">
                              <a:latin typeface="Cambria Math"/>
                            </a:rPr>
                            <m:t>𝑿</m:t>
                          </m:r>
                        </m:e>
                      </m:d>
                      <m:r>
                        <a:rPr lang="en-US" altLang="ko-KR" b="1" i="1" smtClean="0"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en-US" altLang="ko-KR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altLang="ko-KR" b="1" i="1" smtClean="0">
                              <a:latin typeface="Cambria Math"/>
                            </a:rPr>
                            <m:t>𝟏</m:t>
                          </m:r>
                        </m:num>
                        <m:den>
                          <m:r>
                            <a:rPr lang="en-US" altLang="ko-KR" b="1" i="1" smtClean="0">
                              <a:latin typeface="Cambria Math"/>
                            </a:rPr>
                            <m:t>𝟐</m:t>
                          </m:r>
                        </m:den>
                      </m:f>
                      <m:sSup>
                        <m:sSupPr>
                          <m:ctrlPr>
                            <a:rPr lang="en-US" altLang="ko-KR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altLang="ko-KR" b="1" i="1" smtClean="0">
                              <a:latin typeface="Cambria Math"/>
                            </a:rPr>
                            <m:t>(</m:t>
                          </m:r>
                          <m:r>
                            <a:rPr lang="en-US" altLang="ko-KR" b="1" i="1" smtClean="0">
                              <a:latin typeface="Cambria Math"/>
                            </a:rPr>
                            <m:t>𝒙</m:t>
                          </m:r>
                          <m:r>
                            <a:rPr lang="en-US" altLang="ko-KR" b="1" i="1" smtClean="0">
                              <a:latin typeface="Cambria Math"/>
                            </a:rPr>
                            <m:t>+</m:t>
                          </m:r>
                          <m:r>
                            <a:rPr lang="en-US" altLang="ko-KR" b="1" i="1" smtClean="0">
                              <a:latin typeface="Cambria Math"/>
                            </a:rPr>
                            <m:t>𝑿</m:t>
                          </m:r>
                          <m:r>
                            <a:rPr lang="en-US" altLang="ko-KR" b="1" i="1" smtClean="0">
                              <a:latin typeface="Cambria Math"/>
                            </a:rPr>
                            <m:t>)</m:t>
                          </m:r>
                        </m:e>
                        <m:sup>
                          <m:r>
                            <a:rPr lang="en-US" altLang="ko-KR" b="1" i="1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en-US" altLang="ko-KR" i="1">
                          <a:latin typeface="Cambria Math"/>
                        </a:rPr>
                        <m:t>+</m:t>
                      </m:r>
                      <m:r>
                        <a:rPr lang="en-US" altLang="ko-KR" i="1">
                          <a:latin typeface="Cambria Math"/>
                          <a:ea typeface="Cambria Math"/>
                        </a:rPr>
                        <m:t>⋯</m:t>
                      </m:r>
                    </m:oMath>
                  </m:oMathPara>
                </a14:m>
                <a:endParaRPr lang="en-US" altLang="ko-KR" dirty="0"/>
              </a:p>
              <a:p>
                <a:endParaRPr lang="en-US" altLang="ko-KR" dirty="0"/>
              </a:p>
              <a:p>
                <a:endParaRPr lang="en-US" altLang="ko-KR" dirty="0" smtClean="0"/>
              </a:p>
              <a:p>
                <a:endParaRPr lang="en-US" altLang="ko-KR" dirty="0" smtClean="0"/>
              </a:p>
            </p:txBody>
          </p:sp>
        </mc:Choice>
        <mc:Fallback xmlns="">
          <p:sp>
            <p:nvSpPr>
              <p:cNvPr id="2" name="내용 개체 틀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80392" y="1752600"/>
                <a:ext cx="7620000" cy="4373563"/>
              </a:xfr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직사각형 5"/>
              <p:cNvSpPr/>
              <p:nvPr/>
            </p:nvSpPr>
            <p:spPr>
              <a:xfrm>
                <a:off x="1403648" y="5445224"/>
                <a:ext cx="6336704" cy="648072"/>
              </a:xfrm>
              <a:prstGeom prst="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altLang="ko-KR" sz="1900" b="1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altLang="ko-KR" sz="1900" b="1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𝒆</m:t>
                          </m:r>
                        </m:e>
                        <m:sup>
                          <m:r>
                            <a:rPr lang="en-US" altLang="ko-KR" sz="1900" b="1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𝒙</m:t>
                          </m:r>
                        </m:sup>
                      </m:sSup>
                      <m:sSup>
                        <m:sSupPr>
                          <m:ctrlPr>
                            <a:rPr lang="en-US" altLang="ko-KR" sz="1900" b="1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altLang="ko-KR" sz="1900" b="1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𝒆</m:t>
                          </m:r>
                        </m:e>
                        <m:sup>
                          <m:r>
                            <a:rPr lang="en-US" altLang="ko-KR" sz="1900" b="1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𝑿</m:t>
                          </m:r>
                        </m:sup>
                      </m:sSup>
                      <m:r>
                        <a:rPr lang="en-US" altLang="ko-KR" sz="1900" b="1" i="1">
                          <a:solidFill>
                            <a:prstClr val="black"/>
                          </a:solidFill>
                          <a:latin typeface="Cambria Math"/>
                        </a:rPr>
                        <m:t>= </m:t>
                      </m:r>
                      <m:sSup>
                        <m:sSupPr>
                          <m:ctrlPr>
                            <a:rPr lang="en-US" altLang="ko-KR" sz="1900" b="1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altLang="ko-KR" sz="1900" b="1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𝒆</m:t>
                          </m:r>
                        </m:e>
                        <m:sup>
                          <m:r>
                            <a:rPr lang="en-US" altLang="ko-KR" sz="1900" b="1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𝒙</m:t>
                          </m:r>
                          <m:r>
                            <a:rPr lang="en-US" altLang="ko-KR" sz="1900" b="1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+</m:t>
                          </m:r>
                          <m:r>
                            <a:rPr lang="en-US" altLang="ko-KR" sz="1900" b="1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𝑿</m:t>
                          </m:r>
                        </m:sup>
                      </m:sSup>
                    </m:oMath>
                  </m:oMathPara>
                </a14:m>
                <a:endParaRPr lang="ko-KR" altLang="en-US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6" name="직사각형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03648" y="5445224"/>
                <a:ext cx="6336704" cy="64807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58606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제목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8363272" cy="1371600"/>
          </a:xfrm>
        </p:spPr>
        <p:txBody>
          <a:bodyPr/>
          <a:lstStyle/>
          <a:p>
            <a:r>
              <a:rPr lang="en-US" altLang="ko-KR" dirty="0"/>
              <a:t>The exponential function</a:t>
            </a:r>
            <a:endParaRPr lang="ko-KR" alt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내용 개체 틀 1"/>
              <p:cNvSpPr>
                <a:spLocks noGrp="1"/>
              </p:cNvSpPr>
              <p:nvPr>
                <p:ph idx="1"/>
              </p:nvPr>
            </p:nvSpPr>
            <p:spPr>
              <a:xfrm>
                <a:off x="480392" y="1752600"/>
                <a:ext cx="7620000" cy="4373563"/>
              </a:xfrm>
            </p:spPr>
            <p:txBody>
              <a:bodyPr>
                <a:normAutofit/>
              </a:bodyPr>
              <a:lstStyle/>
              <a:p>
                <a14:m>
                  <m:oMath xmlns:m="http://schemas.openxmlformats.org/officeDocument/2006/math">
                    <m:r>
                      <a:rPr lang="en-US" altLang="ko-KR" b="1" i="1" smtClean="0">
                        <a:latin typeface="Cambria Math"/>
                      </a:rPr>
                      <m:t>𝒙</m:t>
                    </m:r>
                    <m:r>
                      <a:rPr lang="en-US" altLang="ko-KR" b="1" i="1" smtClean="0">
                        <a:latin typeface="Cambria Math"/>
                      </a:rPr>
                      <m:t>=</m:t>
                    </m:r>
                    <m:r>
                      <a:rPr lang="en-US" altLang="ko-KR" b="1" i="1" smtClean="0">
                        <a:latin typeface="Cambria Math"/>
                      </a:rPr>
                      <m:t>𝟏</m:t>
                    </m:r>
                  </m:oMath>
                </a14:m>
                <a:r>
                  <a:rPr lang="ko-KR" altLang="en-US" dirty="0" smtClean="0"/>
                  <a:t>일 때</a:t>
                </a:r>
                <a:r>
                  <a:rPr lang="en-US" altLang="ko-KR" dirty="0" smtClean="0"/>
                  <a:t>, </a:t>
                </a:r>
                <a:r>
                  <a:rPr lang="en-US" altLang="ko-KR" dirty="0" smtClean="0"/>
                  <a:t> </a:t>
                </a:r>
                <a14:m>
                  <m:oMath xmlns:m="http://schemas.openxmlformats.org/officeDocument/2006/math">
                    <m:r>
                      <a:rPr lang="en-US" altLang="ko-KR" b="1" i="0" smtClean="0">
                        <a:latin typeface="Cambria Math"/>
                      </a:rPr>
                      <m:t>𝐲</m:t>
                    </m:r>
                    <m:r>
                      <a:rPr lang="en-US" altLang="ko-KR" b="1" i="0" smtClean="0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n-US" altLang="ko-KR" b="1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altLang="ko-KR" b="1" i="1" smtClean="0">
                            <a:latin typeface="Cambria Math"/>
                          </a:rPr>
                          <m:t>𝒆</m:t>
                        </m:r>
                      </m:e>
                      <m:sup>
                        <m:r>
                          <a:rPr lang="en-US" altLang="ko-KR" b="1" i="1" smtClean="0">
                            <a:latin typeface="Cambria Math"/>
                          </a:rPr>
                          <m:t>𝟏</m:t>
                        </m:r>
                      </m:sup>
                    </m:sSup>
                    <m:r>
                      <a:rPr lang="en-US" altLang="ko-KR" b="1" i="1" smtClean="0">
                        <a:latin typeface="Cambria Math"/>
                      </a:rPr>
                      <m:t>=</m:t>
                    </m:r>
                    <m:r>
                      <a:rPr lang="en-US" altLang="ko-KR" b="1" i="1" smtClean="0">
                        <a:latin typeface="Cambria Math"/>
                      </a:rPr>
                      <m:t>𝟏</m:t>
                    </m:r>
                    <m:r>
                      <a:rPr lang="en-US" altLang="ko-KR" b="1" i="1" smtClean="0">
                        <a:latin typeface="Cambria Math"/>
                      </a:rPr>
                      <m:t>+</m:t>
                    </m:r>
                    <m:r>
                      <a:rPr lang="en-US" altLang="ko-KR" b="1" i="1" smtClean="0">
                        <a:latin typeface="Cambria Math"/>
                      </a:rPr>
                      <m:t>𝟏</m:t>
                    </m:r>
                    <m:r>
                      <a:rPr lang="en-US" altLang="ko-KR" b="1" i="1" smtClean="0">
                        <a:latin typeface="Cambria Math"/>
                      </a:rPr>
                      <m:t>+</m:t>
                    </m:r>
                    <m:f>
                      <m:fPr>
                        <m:ctrlPr>
                          <a:rPr lang="en-US" altLang="ko-KR" b="1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altLang="ko-KR" b="1" i="1" smtClean="0">
                            <a:latin typeface="Cambria Math"/>
                          </a:rPr>
                          <m:t>𝟏</m:t>
                        </m:r>
                      </m:num>
                      <m:den>
                        <m:r>
                          <a:rPr lang="en-US" altLang="ko-KR" b="1" i="1" smtClean="0">
                            <a:latin typeface="Cambria Math"/>
                          </a:rPr>
                          <m:t>𝟐</m:t>
                        </m:r>
                      </m:den>
                    </m:f>
                    <m:r>
                      <a:rPr lang="en-US" altLang="ko-KR" b="1" i="1" smtClean="0">
                        <a:latin typeface="Cambria Math"/>
                      </a:rPr>
                      <m:t>+</m:t>
                    </m:r>
                    <m:f>
                      <m:fPr>
                        <m:ctrlPr>
                          <a:rPr lang="en-US" altLang="ko-KR" b="1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altLang="ko-KR" b="1" i="1" smtClean="0">
                            <a:latin typeface="Cambria Math"/>
                          </a:rPr>
                          <m:t>𝟏</m:t>
                        </m:r>
                      </m:num>
                      <m:den>
                        <m:r>
                          <a:rPr lang="en-US" altLang="ko-KR" b="1" i="1" smtClean="0">
                            <a:latin typeface="Cambria Math"/>
                          </a:rPr>
                          <m:t>𝟔</m:t>
                        </m:r>
                      </m:den>
                    </m:f>
                    <m:r>
                      <a:rPr lang="en-US" altLang="ko-KR" b="1" i="1" smtClean="0">
                        <a:latin typeface="Cambria Math"/>
                      </a:rPr>
                      <m:t>+</m:t>
                    </m:r>
                    <m:r>
                      <a:rPr lang="en-US" altLang="ko-KR" b="1" i="1" smtClean="0">
                        <a:latin typeface="Cambria Math"/>
                        <a:ea typeface="Cambria Math"/>
                      </a:rPr>
                      <m:t>⋯=</m:t>
                    </m:r>
                    <m:r>
                      <a:rPr lang="en-US" altLang="ko-KR" b="1" i="1" smtClean="0">
                        <a:latin typeface="Cambria Math"/>
                        <a:ea typeface="Cambria Math"/>
                      </a:rPr>
                      <m:t>𝟐</m:t>
                    </m:r>
                    <m:r>
                      <a:rPr lang="en-US" altLang="ko-KR" b="1" i="1" smtClean="0">
                        <a:latin typeface="Cambria Math"/>
                        <a:ea typeface="Cambria Math"/>
                      </a:rPr>
                      <m:t>.</m:t>
                    </m:r>
                    <m:r>
                      <a:rPr lang="en-US" altLang="ko-KR" b="1" i="1" smtClean="0">
                        <a:latin typeface="Cambria Math"/>
                        <a:ea typeface="Cambria Math"/>
                      </a:rPr>
                      <m:t>𝟕𝟏𝟖𝟐𝟖</m:t>
                    </m:r>
                    <m:r>
                      <a:rPr lang="en-US" altLang="ko-KR" b="1" i="1" smtClean="0">
                        <a:latin typeface="Cambria Math"/>
                        <a:ea typeface="Cambria Math"/>
                      </a:rPr>
                      <m:t>⋯</m:t>
                    </m:r>
                  </m:oMath>
                </a14:m>
                <a:endParaRPr lang="en-US" altLang="ko-KR" b="1" dirty="0" smtClean="0">
                  <a:ea typeface="Cambria Math"/>
                </a:endParaRPr>
              </a:p>
              <a:p>
                <a14:m>
                  <m:oMath xmlns:m="http://schemas.openxmlformats.org/officeDocument/2006/math">
                    <m:r>
                      <a:rPr lang="en-US" altLang="ko-KR" i="1">
                        <a:latin typeface="Cambria Math"/>
                      </a:rPr>
                      <m:t>𝒙</m:t>
                    </m:r>
                    <m:r>
                      <a:rPr lang="en-US" altLang="ko-KR" i="1">
                        <a:latin typeface="Cambria Math"/>
                      </a:rPr>
                      <m:t>=</m:t>
                    </m:r>
                  </m:oMath>
                </a14:m>
                <a:r>
                  <a:rPr lang="en-US" altLang="ko-KR" dirty="0" smtClean="0"/>
                  <a:t> 0</a:t>
                </a:r>
                <a:r>
                  <a:rPr lang="ko-KR" altLang="en-US" dirty="0"/>
                  <a:t>일 때</a:t>
                </a:r>
                <a:r>
                  <a:rPr lang="en-US" altLang="ko-KR" dirty="0"/>
                  <a:t>, </a:t>
                </a:r>
                <a:r>
                  <a:rPr lang="en-US" altLang="ko-KR" dirty="0" smtClean="0"/>
                  <a:t> </a:t>
                </a:r>
                <a14:m>
                  <m:oMath xmlns:m="http://schemas.openxmlformats.org/officeDocument/2006/math">
                    <m:r>
                      <a:rPr lang="en-US" altLang="ko-KR" b="1" i="0" smtClean="0">
                        <a:latin typeface="Cambria Math"/>
                      </a:rPr>
                      <m:t>𝐲</m:t>
                    </m:r>
                    <m:r>
                      <a:rPr lang="en-US" altLang="ko-KR" b="1" i="0" smtClean="0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n-US" altLang="ko-KR" b="1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altLang="ko-KR" b="1" i="1" smtClean="0">
                            <a:latin typeface="Cambria Math"/>
                          </a:rPr>
                          <m:t>𝒆</m:t>
                        </m:r>
                      </m:e>
                      <m:sup>
                        <m:r>
                          <a:rPr lang="en-US" altLang="ko-KR" b="1" i="1" smtClean="0">
                            <a:latin typeface="Cambria Math"/>
                          </a:rPr>
                          <m:t>𝟎</m:t>
                        </m:r>
                      </m:sup>
                    </m:sSup>
                    <m:r>
                      <a:rPr lang="en-US" altLang="ko-KR" i="1">
                        <a:latin typeface="Cambria Math"/>
                      </a:rPr>
                      <m:t>=</m:t>
                    </m:r>
                    <m:r>
                      <a:rPr lang="en-US" altLang="ko-KR" i="1">
                        <a:latin typeface="Cambria Math"/>
                      </a:rPr>
                      <m:t>𝟏</m:t>
                    </m:r>
                  </m:oMath>
                </a14:m>
                <a:endParaRPr lang="en-US" altLang="ko-KR" b="1" dirty="0" smtClean="0">
                  <a:ea typeface="Cambria Math"/>
                </a:endParaRPr>
              </a:p>
              <a:p>
                <a:pPr algn="ctr"/>
                <a:endParaRPr lang="en-US" altLang="ko-KR" dirty="0" smtClean="0"/>
              </a:p>
              <a:p>
                <a:pPr algn="ctr"/>
                <a:endParaRPr lang="en-US" altLang="ko-KR" dirty="0"/>
              </a:p>
              <a:p>
                <a:pPr algn="ctr"/>
                <a:endParaRPr lang="en-US" altLang="ko-KR" dirty="0" smtClean="0"/>
              </a:p>
              <a:p>
                <a:pPr algn="ctr"/>
                <a:endParaRPr lang="en-US" altLang="ko-KR" dirty="0" smtClean="0"/>
              </a:p>
            </p:txBody>
          </p:sp>
        </mc:Choice>
        <mc:Fallback>
          <p:sp>
            <p:nvSpPr>
              <p:cNvPr id="2" name="내용 개체 틀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80392" y="1752600"/>
                <a:ext cx="7620000" cy="4373563"/>
              </a:xfr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1025" name="_x481984784" descr="EMB00001c18018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1820" y="2852936"/>
            <a:ext cx="5160540" cy="3700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68820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제목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8363272" cy="1371600"/>
          </a:xfrm>
        </p:spPr>
        <p:txBody>
          <a:bodyPr/>
          <a:lstStyle/>
          <a:p>
            <a:r>
              <a:rPr lang="en-US" altLang="ko-KR" dirty="0"/>
              <a:t>The exponential function</a:t>
            </a:r>
            <a:endParaRPr lang="ko-KR" altLang="en-US" dirty="0"/>
          </a:p>
        </p:txBody>
      </p:sp>
      <p:sp>
        <p:nvSpPr>
          <p:cNvPr id="9" name="직사각형 8"/>
          <p:cNvSpPr/>
          <p:nvPr/>
        </p:nvSpPr>
        <p:spPr>
          <a:xfrm>
            <a:off x="2843808" y="5157192"/>
            <a:ext cx="2880320" cy="72008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내용 개체 틀 1"/>
              <p:cNvSpPr>
                <a:spLocks noGrp="1"/>
              </p:cNvSpPr>
              <p:nvPr>
                <p:ph idx="1"/>
              </p:nvPr>
            </p:nvSpPr>
            <p:spPr>
              <a:xfrm>
                <a:off x="480392" y="1752600"/>
                <a:ext cx="7620000" cy="4373563"/>
              </a:xfrm>
            </p:spPr>
            <p:txBody>
              <a:bodyPr>
                <a:normAutofit/>
              </a:bodyPr>
              <a:lstStyle/>
              <a:p>
                <a:r>
                  <a:rPr lang="ko-KR" altLang="en-US" dirty="0" smtClean="0">
                    <a:latin typeface="Cambria Math"/>
                  </a:rPr>
                  <a:t>지수 함수와 </a:t>
                </a:r>
                <a:r>
                  <a:rPr lang="ko-KR" altLang="en-US" dirty="0" smtClean="0">
                    <a:latin typeface="Cambria Math"/>
                  </a:rPr>
                  <a:t>복</a:t>
                </a:r>
                <a:r>
                  <a:rPr lang="ko-KR" altLang="en-US" dirty="0">
                    <a:latin typeface="Cambria Math"/>
                  </a:rPr>
                  <a:t>리</a:t>
                </a:r>
                <a:endParaRPr lang="en-US" altLang="ko-KR" dirty="0" smtClean="0">
                  <a:latin typeface="Cambria Math"/>
                </a:endParaRPr>
              </a:p>
              <a:p>
                <a:pPr algn="ctr"/>
                <a:endParaRPr lang="en-US" altLang="ko-KR" dirty="0" smtClean="0"/>
              </a:p>
              <a:p>
                <a:pPr algn="ctr"/>
                <a:endParaRPr lang="en-US" altLang="ko-KR" dirty="0"/>
              </a:p>
              <a:p>
                <a:pPr algn="ctr"/>
                <a:endParaRPr lang="en-US" altLang="ko-KR" dirty="0" smtClean="0"/>
              </a:p>
              <a:p>
                <a:pPr algn="ctr"/>
                <a:endParaRPr lang="en-US" altLang="ko-KR" dirty="0"/>
              </a:p>
              <a:p>
                <a:endParaRPr lang="en-US" altLang="ko-KR" dirty="0" smtClean="0"/>
              </a:p>
              <a:p>
                <a:r>
                  <a:rPr lang="en-US" altLang="ko-KR" b="0" dirty="0" smtClean="0"/>
                  <a:t>1</a:t>
                </a:r>
                <a:r>
                  <a:rPr lang="ko-KR" altLang="en-US" b="0" dirty="0" smtClean="0"/>
                  <a:t>년을 </a:t>
                </a:r>
                <a:r>
                  <a:rPr lang="en-US" altLang="ko-KR" b="0" dirty="0" smtClean="0"/>
                  <a:t>N</a:t>
                </a:r>
                <a:r>
                  <a:rPr lang="ko-KR" altLang="en-US" b="0" dirty="0" smtClean="0"/>
                  <a:t>등분할 때 이자 </a:t>
                </a:r>
                <a:r>
                  <a:rPr lang="en-US" altLang="ko-KR" b="0" dirty="0" smtClean="0"/>
                  <a:t>: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ko-KR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altLang="ko-KR" b="0" i="1" smtClean="0">
                            <a:latin typeface="Cambria Math"/>
                          </a:rPr>
                          <m:t>(1+</m:t>
                        </m:r>
                        <m:f>
                          <m:fPr>
                            <m:ctrlPr>
                              <a:rPr lang="en-US" altLang="ko-KR" b="0" i="1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altLang="ko-KR" b="0" i="1" smtClean="0"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ko-KR" b="0" i="1" smtClean="0">
                                <a:latin typeface="Cambria Math"/>
                              </a:rPr>
                              <m:t>𝑁</m:t>
                            </m:r>
                          </m:den>
                        </m:f>
                        <m:r>
                          <a:rPr lang="en-US" altLang="ko-KR" b="0" i="1" smtClean="0">
                            <a:latin typeface="Cambria Math"/>
                          </a:rPr>
                          <m:t>)</m:t>
                        </m:r>
                      </m:e>
                      <m:sup>
                        <m:r>
                          <a:rPr lang="en-US" altLang="ko-KR" b="0" i="1" smtClean="0">
                            <a:latin typeface="Cambria Math"/>
                          </a:rPr>
                          <m:t>𝑁</m:t>
                        </m:r>
                      </m:sup>
                    </m:sSup>
                  </m:oMath>
                </a14:m>
                <a:endParaRPr lang="en-US" altLang="ko-KR" b="0" dirty="0" smtClean="0"/>
              </a:p>
              <a:p>
                <a:endParaRPr lang="en-US" altLang="ko-KR" sz="500" b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altLang="ko-KR" b="0" i="1" smtClean="0">
                              <a:latin typeface="Cambria Math"/>
                            </a:rPr>
                          </m:ctrlPr>
                        </m:funcPr>
                        <m:fName>
                          <m:limLow>
                            <m:limLowPr>
                              <m:ctrlPr>
                                <a:rPr lang="en-US" altLang="ko-KR" b="0" i="1" smtClean="0">
                                  <a:latin typeface="Cambria Math"/>
                                </a:rPr>
                              </m:ctrlPr>
                            </m:limLowPr>
                            <m:e>
                              <m:r>
                                <m:rPr>
                                  <m:sty m:val="p"/>
                                </m:rPr>
                                <a:rPr lang="en-US" altLang="ko-KR" b="0" i="0" smtClean="0">
                                  <a:latin typeface="Cambria Math"/>
                                </a:rPr>
                                <m:t>lim</m:t>
                              </m:r>
                            </m:e>
                            <m:lim>
                              <m:r>
                                <a:rPr lang="en-US" altLang="ko-KR" b="0" i="1" smtClean="0">
                                  <a:latin typeface="Cambria Math"/>
                                </a:rPr>
                                <m:t>𝑁</m:t>
                              </m:r>
                              <m:r>
                                <a:rPr lang="en-US" altLang="ko-KR" b="0" i="1" smtClean="0">
                                  <a:latin typeface="Cambria Math"/>
                                  <a:ea typeface="Cambria Math"/>
                                </a:rPr>
                                <m:t>→∞</m:t>
                              </m:r>
                            </m:lim>
                          </m:limLow>
                        </m:fName>
                        <m:e>
                          <m:sSup>
                            <m:sSupPr>
                              <m:ctrlPr>
                                <a:rPr lang="en-US" altLang="ko-KR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altLang="ko-KR" b="0" i="1" smtClean="0">
                                  <a:latin typeface="Cambria Math"/>
                                </a:rPr>
                                <m:t>(1+</m:t>
                              </m:r>
                              <m:f>
                                <m:fPr>
                                  <m:ctrlPr>
                                    <a:rPr lang="en-US" altLang="ko-KR" b="0" i="1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ko-KR" b="0" i="1" smtClean="0">
                                      <a:latin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ko-KR" b="0" i="1" smtClean="0">
                                      <a:latin typeface="Cambria Math"/>
                                    </a:rPr>
                                    <m:t>𝑁</m:t>
                                  </m:r>
                                </m:den>
                              </m:f>
                              <m:r>
                                <a:rPr lang="en-US" altLang="ko-KR" b="0" i="1" smtClean="0">
                                  <a:latin typeface="Cambria Math"/>
                                </a:rPr>
                                <m:t>)</m:t>
                              </m:r>
                            </m:e>
                            <m:sup>
                              <m:r>
                                <a:rPr lang="en-US" altLang="ko-KR" b="0" i="1" smtClean="0">
                                  <a:latin typeface="Cambria Math"/>
                                </a:rPr>
                                <m:t>𝑁</m:t>
                              </m:r>
                            </m:sup>
                          </m:sSup>
                          <m:r>
                            <a:rPr lang="en-US" altLang="ko-KR" b="0" i="1" smtClean="0">
                              <a:latin typeface="Cambria Math"/>
                            </a:rPr>
                            <m:t>=</m:t>
                          </m:r>
                          <m:r>
                            <a:rPr lang="en-US" altLang="ko-KR" b="0" i="1" smtClean="0">
                              <a:latin typeface="Cambria Math"/>
                            </a:rPr>
                            <m:t>𝑒</m:t>
                          </m:r>
                        </m:e>
                      </m:func>
                    </m:oMath>
                  </m:oMathPara>
                </a14:m>
                <a:endParaRPr lang="en-US" altLang="ko-KR" b="0" dirty="0" smtClean="0"/>
              </a:p>
              <a:p>
                <a:pPr algn="ctr"/>
                <a:endParaRPr lang="en-US" altLang="ko-KR" dirty="0"/>
              </a:p>
              <a:p>
                <a:pPr algn="ctr"/>
                <a:endParaRPr lang="en-US" altLang="ko-KR" dirty="0" smtClean="0"/>
              </a:p>
              <a:p>
                <a:pPr algn="ctr"/>
                <a:endParaRPr lang="en-US" altLang="ko-KR" dirty="0" smtClean="0"/>
              </a:p>
            </p:txBody>
          </p:sp>
        </mc:Choice>
        <mc:Fallback>
          <p:sp>
            <p:nvSpPr>
              <p:cNvPr id="2" name="내용 개체 틀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80392" y="1752600"/>
                <a:ext cx="7620000" cy="4373563"/>
              </a:xfrm>
              <a:blipFill rotWithShape="1">
                <a:blip r:embed="rId2"/>
                <a:stretch>
                  <a:fillRect l="-880" t="-976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8" name="표 7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043784424"/>
                  </p:ext>
                </p:extLst>
              </p:nvPr>
            </p:nvGraphicFramePr>
            <p:xfrm>
              <a:off x="1151620" y="2348880"/>
              <a:ext cx="6840759" cy="1782064"/>
            </p:xfrm>
            <a:graphic>
              <a:graphicData uri="http://schemas.openxmlformats.org/drawingml/2006/table">
                <a:tbl>
                  <a:tblPr firstRow="1" bandRow="1">
                    <a:tableStyleId>{72833802-FEF1-4C79-8D5D-14CF1EAF98D9}</a:tableStyleId>
                  </a:tblPr>
                  <a:tblGrid>
                    <a:gridCol w="657363"/>
                    <a:gridCol w="657363"/>
                    <a:gridCol w="1168646"/>
                    <a:gridCol w="1884029"/>
                    <a:gridCol w="1236679"/>
                    <a:gridCol w="1236679"/>
                  </a:tblGrid>
                  <a:tr h="370840">
                    <a:tc>
                      <a:txBody>
                        <a:bodyPr/>
                        <a:lstStyle/>
                        <a:p>
                          <a:pPr algn="ctr" latinLnBrk="1"/>
                          <a:endParaRPr lang="ko-KR" alt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en-US" altLang="ko-KR" dirty="0" smtClean="0"/>
                            <a:t>1</a:t>
                          </a:r>
                          <a:endParaRPr lang="ko-KR" alt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en-US" altLang="ko-KR" dirty="0" smtClean="0"/>
                            <a:t>2</a:t>
                          </a:r>
                          <a:endParaRPr lang="ko-KR" alt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en-US" altLang="ko-KR" dirty="0" smtClean="0"/>
                            <a:t>3</a:t>
                          </a:r>
                          <a:endParaRPr lang="ko-KR" alt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ko-KR" altLang="en-US" i="1" smtClean="0">
                                    <a:latin typeface="Cambria Math"/>
                                  </a:rPr>
                                  <m:t>⋯</m:t>
                                </m:r>
                              </m:oMath>
                            </m:oMathPara>
                          </a14:m>
                          <a:endParaRPr lang="ko-KR" alt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endParaRPr lang="ko-KR" altLang="en-US" dirty="0"/>
                        </a:p>
                      </a:txBody>
                      <a:tcPr anchor="ctr"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ko-KR" altLang="en-US" sz="1500" b="1" dirty="0" smtClean="0">
                              <a:solidFill>
                                <a:schemeClr val="bg1"/>
                              </a:solidFill>
                              <a:latin typeface="맑은 고딕" pitchFamily="50" charset="-127"/>
                              <a:ea typeface="맑은 고딕" pitchFamily="50" charset="-127"/>
                            </a:rPr>
                            <a:t>년</a:t>
                          </a:r>
                          <a:endParaRPr lang="ko-KR" altLang="en-US" sz="1500" b="1" dirty="0">
                            <a:solidFill>
                              <a:schemeClr val="bg1"/>
                            </a:solidFill>
                            <a:latin typeface="맑은 고딕" pitchFamily="50" charset="-127"/>
                            <a:ea typeface="맑은 고딕" pitchFamily="50" charset="-127"/>
                          </a:endParaRPr>
                        </a:p>
                      </a:txBody>
                      <a:tcPr anchor="ctr"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en-US" altLang="ko-KR" sz="1500" b="0" dirty="0" smtClean="0"/>
                            <a:t>1</a:t>
                          </a:r>
                          <a:endParaRPr lang="ko-KR" altLang="en-US" sz="1500" b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en-US" altLang="ko-KR" sz="1500" b="0" dirty="0" smtClean="0"/>
                            <a:t>2</a:t>
                          </a:r>
                          <a:endParaRPr lang="ko-KR" altLang="en-US" sz="1500" b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en-US" altLang="ko-KR" sz="1500" b="0" dirty="0" smtClean="0"/>
                            <a:t>4</a:t>
                          </a:r>
                          <a:endParaRPr lang="ko-KR" altLang="en-US" sz="1500" b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1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ko-KR" altLang="en-US" sz="1600" i="1" smtClean="0">
                                    <a:latin typeface="Cambria Math"/>
                                  </a:rPr>
                                  <m:t>⋯</m:t>
                                </m:r>
                              </m:oMath>
                            </m:oMathPara>
                          </a14:m>
                          <a:endParaRPr lang="ko-KR" altLang="en-US" sz="16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altLang="ko-KR" sz="1500" b="0" i="1" smtClean="0">
                                        <a:latin typeface="Cambria Math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altLang="ko-KR" sz="1500" b="0" i="1" smtClean="0">
                                        <a:latin typeface="Cambria Math"/>
                                      </a:rPr>
                                      <m:t>2</m:t>
                                    </m:r>
                                  </m:e>
                                  <m:sup>
                                    <m:r>
                                      <a:rPr lang="en-US" altLang="ko-KR" sz="1500" b="0" i="1" smtClean="0">
                                        <a:latin typeface="Cambria Math"/>
                                      </a:rPr>
                                      <m:t>11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ko-KR" altLang="en-US" sz="1500" b="0" dirty="0"/>
                        </a:p>
                      </a:txBody>
                      <a:tcPr anchor="ctr"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ko-KR" altLang="en-US" sz="1500" b="1" dirty="0" smtClean="0">
                              <a:solidFill>
                                <a:schemeClr val="bg1"/>
                              </a:solidFill>
                              <a:latin typeface="맑은 고딕" pitchFamily="50" charset="-127"/>
                              <a:ea typeface="맑은 고딕" pitchFamily="50" charset="-127"/>
                            </a:rPr>
                            <a:t>월</a:t>
                          </a:r>
                          <a:endParaRPr lang="ko-KR" altLang="en-US" sz="1500" b="1" dirty="0">
                            <a:solidFill>
                              <a:schemeClr val="bg1"/>
                            </a:solidFill>
                            <a:latin typeface="맑은 고딕" pitchFamily="50" charset="-127"/>
                            <a:ea typeface="맑은 고딕" pitchFamily="50" charset="-127"/>
                          </a:endParaRPr>
                        </a:p>
                      </a:txBody>
                      <a:tcPr anchor="ctr"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en-US" altLang="ko-KR" sz="1500" b="0" dirty="0" smtClean="0"/>
                            <a:t>1</a:t>
                          </a:r>
                          <a:endParaRPr lang="ko-KR" altLang="en-US" sz="1500" b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14:m>
                            <m:oMath xmlns:m="http://schemas.openxmlformats.org/officeDocument/2006/math">
                              <m:r>
                                <a:rPr lang="en-US" altLang="ko-KR" sz="1500" b="0" i="1" smtClean="0">
                                  <a:latin typeface="Cambria Math"/>
                                </a:rPr>
                                <m:t>(1+</m:t>
                              </m:r>
                              <m:f>
                                <m:fPr>
                                  <m:ctrlPr>
                                    <a:rPr lang="en-US" altLang="ko-KR" sz="1500" b="0" i="1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ko-KR" sz="1500" b="0" i="1" smtClean="0">
                                      <a:latin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ko-KR" sz="1500" b="0" i="1" smtClean="0">
                                      <a:latin typeface="Cambria Math"/>
                                    </a:rPr>
                                    <m:t>12</m:t>
                                  </m:r>
                                </m:den>
                              </m:f>
                              <m:r>
                                <a:rPr lang="en-US" altLang="ko-KR" sz="1500" b="0" i="1" smtClean="0">
                                  <a:latin typeface="Cambria Math"/>
                                </a:rPr>
                                <m:t>)</m:t>
                              </m:r>
                            </m:oMath>
                          </a14:m>
                          <a:r>
                            <a:rPr lang="en-US" altLang="ko-KR" sz="1500" b="0" dirty="0" smtClean="0"/>
                            <a:t>	</a:t>
                          </a:r>
                          <a:endParaRPr lang="ko-KR" altLang="en-US" sz="1500" b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altLang="ko-KR" sz="1500" b="0" i="1" smtClean="0">
                                        <a:latin typeface="Cambria Math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altLang="ko-KR" sz="1500" b="0" i="1" smtClean="0">
                                        <a:latin typeface="Cambria Math"/>
                                      </a:rPr>
                                      <m:t>(1+</m:t>
                                    </m:r>
                                    <m:f>
                                      <m:fPr>
                                        <m:ctrlPr>
                                          <a:rPr lang="en-US" altLang="ko-KR" sz="1500" b="0" i="1" smtClean="0">
                                            <a:latin typeface="Cambria Math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altLang="ko-KR" sz="1500" b="0" i="1" smtClean="0">
                                            <a:latin typeface="Cambria Math"/>
                                          </a:rPr>
                                          <m:t>1</m:t>
                                        </m:r>
                                      </m:num>
                                      <m:den>
                                        <m:r>
                                          <a:rPr lang="en-US" altLang="ko-KR" sz="1500" b="0" i="1" smtClean="0">
                                            <a:latin typeface="Cambria Math"/>
                                          </a:rPr>
                                          <m:t>12</m:t>
                                        </m:r>
                                      </m:den>
                                    </m:f>
                                    <m:r>
                                      <a:rPr lang="en-US" altLang="ko-KR" sz="1500" b="0" i="1" smtClean="0">
                                        <a:latin typeface="Cambria Math"/>
                                      </a:rPr>
                                      <m:t>)</m:t>
                                    </m:r>
                                  </m:e>
                                  <m:sup>
                                    <m:r>
                                      <a:rPr lang="en-US" altLang="ko-KR" sz="1500" b="0" i="1" smtClean="0">
                                        <a:latin typeface="Cambria Math"/>
                                      </a:rPr>
                                      <m:t>2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ko-KR" altLang="en-US" sz="1500" b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1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ko-KR" altLang="en-US" sz="1600" i="1" smtClean="0">
                                    <a:latin typeface="Cambria Math"/>
                                  </a:rPr>
                                  <m:t>⋯</m:t>
                                </m:r>
                              </m:oMath>
                            </m:oMathPara>
                          </a14:m>
                          <a:endParaRPr lang="ko-KR" altLang="en-US" sz="16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altLang="ko-KR" sz="1500" b="0" i="1" smtClean="0">
                                        <a:latin typeface="Cambria Math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altLang="ko-KR" sz="1500" b="0" i="1" smtClean="0">
                                        <a:latin typeface="Cambria Math"/>
                                      </a:rPr>
                                      <m:t>(1+</m:t>
                                    </m:r>
                                    <m:f>
                                      <m:fPr>
                                        <m:ctrlPr>
                                          <a:rPr lang="en-US" altLang="ko-KR" sz="1500" b="0" i="1" smtClean="0">
                                            <a:latin typeface="Cambria Math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altLang="ko-KR" sz="1500" b="0" i="1" smtClean="0">
                                            <a:latin typeface="Cambria Math"/>
                                          </a:rPr>
                                          <m:t>1</m:t>
                                        </m:r>
                                      </m:num>
                                      <m:den>
                                        <m:r>
                                          <a:rPr lang="en-US" altLang="ko-KR" sz="1500" b="0" i="1" smtClean="0">
                                            <a:latin typeface="Cambria Math"/>
                                          </a:rPr>
                                          <m:t>12</m:t>
                                        </m:r>
                                      </m:den>
                                    </m:f>
                                    <m:r>
                                      <a:rPr lang="en-US" altLang="ko-KR" sz="1500" b="0" i="1" smtClean="0">
                                        <a:latin typeface="Cambria Math"/>
                                      </a:rPr>
                                      <m:t>)</m:t>
                                    </m:r>
                                  </m:e>
                                  <m:sup>
                                    <m:r>
                                      <a:rPr lang="en-US" altLang="ko-KR" sz="1500" b="0" i="1" smtClean="0">
                                        <a:latin typeface="Cambria Math"/>
                                      </a:rPr>
                                      <m:t>12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ko-KR" altLang="en-US" sz="1500" b="0" dirty="0"/>
                        </a:p>
                      </a:txBody>
                      <a:tcPr anchor="ctr"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ko-KR" altLang="en-US" sz="1500" b="1" dirty="0" smtClean="0">
                              <a:solidFill>
                                <a:schemeClr val="bg1"/>
                              </a:solidFill>
                              <a:latin typeface="맑은 고딕" pitchFamily="50" charset="-127"/>
                              <a:ea typeface="맑은 고딕" pitchFamily="50" charset="-127"/>
                            </a:rPr>
                            <a:t>일</a:t>
                          </a:r>
                          <a:endParaRPr lang="ko-KR" altLang="en-US" sz="1500" b="1" dirty="0">
                            <a:solidFill>
                              <a:schemeClr val="bg1"/>
                            </a:solidFill>
                            <a:latin typeface="맑은 고딕" pitchFamily="50" charset="-127"/>
                            <a:ea typeface="맑은 고딕" pitchFamily="50" charset="-127"/>
                          </a:endParaRPr>
                        </a:p>
                      </a:txBody>
                      <a:tcPr anchor="ctr"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en-US" altLang="ko-KR" sz="1500" b="0" dirty="0" smtClean="0"/>
                            <a:t>1</a:t>
                          </a:r>
                          <a:endParaRPr lang="ko-KR" altLang="en-US" sz="1500" b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altLang="ko-KR" sz="1500" b="0" i="1" smtClean="0">
                                        <a:latin typeface="Cambria Math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altLang="ko-KR" sz="1500" b="0" i="1" smtClean="0">
                                        <a:latin typeface="Cambria Math"/>
                                      </a:rPr>
                                      <m:t>(1+</m:t>
                                    </m:r>
                                    <m:f>
                                      <m:fPr>
                                        <m:ctrlPr>
                                          <a:rPr lang="en-US" altLang="ko-KR" sz="1500" b="0" i="1" smtClean="0">
                                            <a:latin typeface="Cambria Math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altLang="ko-KR" sz="1500" b="0" i="1" smtClean="0">
                                            <a:latin typeface="Cambria Math"/>
                                          </a:rPr>
                                          <m:t>1</m:t>
                                        </m:r>
                                      </m:num>
                                      <m:den>
                                        <m:r>
                                          <a:rPr lang="en-US" altLang="ko-KR" sz="1500" b="0" i="1" smtClean="0">
                                            <a:latin typeface="Cambria Math"/>
                                          </a:rPr>
                                          <m:t>365</m:t>
                                        </m:r>
                                      </m:den>
                                    </m:f>
                                    <m:r>
                                      <a:rPr lang="en-US" altLang="ko-KR" sz="1500" b="0" i="1" smtClean="0">
                                        <a:latin typeface="Cambria Math"/>
                                      </a:rPr>
                                      <m:t>)</m:t>
                                    </m:r>
                                  </m:e>
                                  <m:sup>
                                    <m:r>
                                      <a:rPr lang="en-US" altLang="ko-KR" sz="1500" b="0" i="1" smtClean="0">
                                        <a:latin typeface="Cambria Math"/>
                                      </a:rPr>
                                      <m:t>2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ko-KR" altLang="en-US" sz="1500" b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altLang="ko-KR" sz="1500" b="0" i="1" smtClean="0">
                                        <a:latin typeface="Cambria Math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altLang="ko-KR" sz="1500" b="0" i="1" smtClean="0">
                                        <a:latin typeface="Cambria Math"/>
                                      </a:rPr>
                                      <m:t>(1+</m:t>
                                    </m:r>
                                    <m:f>
                                      <m:fPr>
                                        <m:ctrlPr>
                                          <a:rPr lang="en-US" altLang="ko-KR" sz="1500" b="0" i="1" smtClean="0">
                                            <a:latin typeface="Cambria Math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altLang="ko-KR" sz="1500" b="0" i="1" smtClean="0">
                                            <a:latin typeface="Cambria Math"/>
                                          </a:rPr>
                                          <m:t>1</m:t>
                                        </m:r>
                                      </m:num>
                                      <m:den>
                                        <m:r>
                                          <a:rPr lang="en-US" altLang="ko-KR" sz="1500" b="0" i="1" smtClean="0">
                                            <a:latin typeface="Cambria Math"/>
                                          </a:rPr>
                                          <m:t>365</m:t>
                                        </m:r>
                                      </m:den>
                                    </m:f>
                                    <m:r>
                                      <a:rPr lang="en-US" altLang="ko-KR" sz="1500" b="0" i="1" smtClean="0">
                                        <a:latin typeface="Cambria Math"/>
                                      </a:rPr>
                                      <m:t>)</m:t>
                                    </m:r>
                                  </m:e>
                                  <m:sup>
                                    <m:r>
                                      <a:rPr lang="en-US" altLang="ko-KR" sz="1500" b="0" i="1" smtClean="0">
                                        <a:latin typeface="Cambria Math"/>
                                      </a:rPr>
                                      <m:t>3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ko-KR" altLang="en-US" sz="1500" b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1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ko-KR" altLang="en-US" sz="1600" i="1" smtClean="0">
                                    <a:latin typeface="Cambria Math"/>
                                  </a:rPr>
                                  <m:t>⋯</m:t>
                                </m:r>
                              </m:oMath>
                            </m:oMathPara>
                          </a14:m>
                          <a:endParaRPr lang="ko-KR" altLang="en-US" sz="16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altLang="ko-KR" sz="1500" b="0" i="1" smtClean="0">
                                        <a:latin typeface="Cambria Math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altLang="ko-KR" sz="1500" b="0" i="1" smtClean="0">
                                        <a:latin typeface="Cambria Math"/>
                                      </a:rPr>
                                      <m:t>(1+</m:t>
                                    </m:r>
                                    <m:f>
                                      <m:fPr>
                                        <m:ctrlPr>
                                          <a:rPr lang="en-US" altLang="ko-KR" sz="1500" b="0" i="1" smtClean="0">
                                            <a:latin typeface="Cambria Math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altLang="ko-KR" sz="1500" b="0" i="1" smtClean="0">
                                            <a:latin typeface="Cambria Math"/>
                                          </a:rPr>
                                          <m:t>1</m:t>
                                        </m:r>
                                      </m:num>
                                      <m:den>
                                        <m:r>
                                          <a:rPr lang="en-US" altLang="ko-KR" sz="1500" b="0" i="1" smtClean="0">
                                            <a:latin typeface="Cambria Math"/>
                                          </a:rPr>
                                          <m:t>365</m:t>
                                        </m:r>
                                      </m:den>
                                    </m:f>
                                    <m:r>
                                      <a:rPr lang="en-US" altLang="ko-KR" sz="1500" b="0" i="1" smtClean="0">
                                        <a:latin typeface="Cambria Math"/>
                                      </a:rPr>
                                      <m:t>)</m:t>
                                    </m:r>
                                  </m:e>
                                  <m:sup>
                                    <m:r>
                                      <a:rPr lang="en-US" altLang="ko-KR" sz="1500" b="0" i="1" smtClean="0">
                                        <a:latin typeface="Cambria Math"/>
                                      </a:rPr>
                                      <m:t>365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ko-KR" altLang="en-US" sz="1500" b="0" dirty="0"/>
                        </a:p>
                      </a:txBody>
                      <a:tcPr anchor="ctr"/>
                    </a:tc>
                  </a:tr>
                </a:tbl>
              </a:graphicData>
            </a:graphic>
          </p:graphicFrame>
        </mc:Choice>
        <mc:Fallback>
          <p:graphicFrame>
            <p:nvGraphicFramePr>
              <p:cNvPr id="8" name="표 7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043784424"/>
                  </p:ext>
                </p:extLst>
              </p:nvPr>
            </p:nvGraphicFramePr>
            <p:xfrm>
              <a:off x="1151620" y="2348880"/>
              <a:ext cx="6840759" cy="1782064"/>
            </p:xfrm>
            <a:graphic>
              <a:graphicData uri="http://schemas.openxmlformats.org/drawingml/2006/table">
                <a:tbl>
                  <a:tblPr firstRow="1" bandRow="1">
                    <a:tableStyleId>{72833802-FEF1-4C79-8D5D-14CF1EAF98D9}</a:tableStyleId>
                  </a:tblPr>
                  <a:tblGrid>
                    <a:gridCol w="657363"/>
                    <a:gridCol w="657363"/>
                    <a:gridCol w="1168646"/>
                    <a:gridCol w="1884029"/>
                    <a:gridCol w="1236679"/>
                    <a:gridCol w="1236679"/>
                  </a:tblGrid>
                  <a:tr h="370840">
                    <a:tc>
                      <a:txBody>
                        <a:bodyPr/>
                        <a:lstStyle/>
                        <a:p>
                          <a:pPr algn="ctr" latinLnBrk="1"/>
                          <a:endParaRPr lang="ko-KR" alt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en-US" altLang="ko-KR" dirty="0" smtClean="0"/>
                            <a:t>1</a:t>
                          </a:r>
                          <a:endParaRPr lang="ko-KR" alt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en-US" altLang="ko-KR" dirty="0" smtClean="0"/>
                            <a:t>2</a:t>
                          </a:r>
                          <a:endParaRPr lang="ko-KR" alt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en-US" altLang="ko-KR" dirty="0" smtClean="0"/>
                            <a:t>3</a:t>
                          </a:r>
                          <a:endParaRPr lang="ko-KR" alt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ko-KR"/>
                        </a:p>
                      </a:txBody>
                      <a:tcPr anchor="ctr">
                        <a:blipFill rotWithShape="1">
                          <a:blip r:embed="rId3"/>
                          <a:stretch>
                            <a:fillRect l="-353202" t="-6557" r="-100493" b="-38524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endParaRPr lang="ko-KR" altLang="en-US" dirty="0"/>
                        </a:p>
                      </a:txBody>
                      <a:tcPr anchor="ctr"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ko-KR" altLang="en-US" sz="1500" b="1" dirty="0" smtClean="0">
                              <a:solidFill>
                                <a:schemeClr val="bg1"/>
                              </a:solidFill>
                              <a:latin typeface="맑은 고딕" pitchFamily="50" charset="-127"/>
                              <a:ea typeface="맑은 고딕" pitchFamily="50" charset="-127"/>
                            </a:rPr>
                            <a:t>년</a:t>
                          </a:r>
                          <a:endParaRPr lang="ko-KR" altLang="en-US" sz="1500" b="1" dirty="0">
                            <a:solidFill>
                              <a:schemeClr val="bg1"/>
                            </a:solidFill>
                            <a:latin typeface="맑은 고딕" pitchFamily="50" charset="-127"/>
                            <a:ea typeface="맑은 고딕" pitchFamily="50" charset="-127"/>
                          </a:endParaRPr>
                        </a:p>
                      </a:txBody>
                      <a:tcPr anchor="ctr"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en-US" altLang="ko-KR" sz="1500" b="0" dirty="0" smtClean="0"/>
                            <a:t>1</a:t>
                          </a:r>
                          <a:endParaRPr lang="ko-KR" altLang="en-US" sz="1500" b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en-US" altLang="ko-KR" sz="1500" b="0" dirty="0" smtClean="0"/>
                            <a:t>2</a:t>
                          </a:r>
                          <a:endParaRPr lang="ko-KR" altLang="en-US" sz="1500" b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en-US" altLang="ko-KR" sz="1500" b="0" dirty="0" smtClean="0"/>
                            <a:t>4</a:t>
                          </a:r>
                          <a:endParaRPr lang="ko-KR" altLang="en-US" sz="1500" b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ko-KR"/>
                        </a:p>
                      </a:txBody>
                      <a:tcPr anchor="ctr">
                        <a:blipFill rotWithShape="1">
                          <a:blip r:embed="rId3"/>
                          <a:stretch>
                            <a:fillRect l="-353202" t="-106557" r="-100493" b="-28524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ko-KR"/>
                        </a:p>
                      </a:txBody>
                      <a:tcPr anchor="ctr">
                        <a:blipFill rotWithShape="1">
                          <a:blip r:embed="rId3"/>
                          <a:stretch>
                            <a:fillRect l="-453202" t="-106557" r="-493" b="-285246"/>
                          </a:stretch>
                        </a:blipFill>
                      </a:tcPr>
                    </a:tc>
                  </a:tr>
                  <a:tr h="519430"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ko-KR" altLang="en-US" sz="1500" b="1" dirty="0" smtClean="0">
                              <a:solidFill>
                                <a:schemeClr val="bg1"/>
                              </a:solidFill>
                              <a:latin typeface="맑은 고딕" pitchFamily="50" charset="-127"/>
                              <a:ea typeface="맑은 고딕" pitchFamily="50" charset="-127"/>
                            </a:rPr>
                            <a:t>월</a:t>
                          </a:r>
                          <a:endParaRPr lang="ko-KR" altLang="en-US" sz="1500" b="1" dirty="0">
                            <a:solidFill>
                              <a:schemeClr val="bg1"/>
                            </a:solidFill>
                            <a:latin typeface="맑은 고딕" pitchFamily="50" charset="-127"/>
                            <a:ea typeface="맑은 고딕" pitchFamily="50" charset="-127"/>
                          </a:endParaRPr>
                        </a:p>
                      </a:txBody>
                      <a:tcPr anchor="ctr"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en-US" altLang="ko-KR" sz="1500" b="0" dirty="0" smtClean="0"/>
                            <a:t>1</a:t>
                          </a:r>
                          <a:endParaRPr lang="ko-KR" altLang="en-US" sz="1500" b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ko-KR"/>
                        </a:p>
                      </a:txBody>
                      <a:tcPr anchor="ctr">
                        <a:blipFill rotWithShape="1">
                          <a:blip r:embed="rId3"/>
                          <a:stretch>
                            <a:fillRect l="-113613" t="-148235" r="-374869" b="-10470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ko-KR"/>
                        </a:p>
                      </a:txBody>
                      <a:tcPr anchor="ctr">
                        <a:blipFill rotWithShape="1">
                          <a:blip r:embed="rId3"/>
                          <a:stretch>
                            <a:fillRect l="-132039" t="-148235" r="-131715" b="-10470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ko-KR"/>
                        </a:p>
                      </a:txBody>
                      <a:tcPr anchor="ctr">
                        <a:blipFill rotWithShape="1">
                          <a:blip r:embed="rId3"/>
                          <a:stretch>
                            <a:fillRect l="-353202" t="-148235" r="-100493" b="-10470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ko-KR"/>
                        </a:p>
                      </a:txBody>
                      <a:tcPr anchor="ctr">
                        <a:blipFill rotWithShape="1">
                          <a:blip r:embed="rId3"/>
                          <a:stretch>
                            <a:fillRect l="-453202" t="-148235" r="-493" b="-104706"/>
                          </a:stretch>
                        </a:blipFill>
                      </a:tcPr>
                    </a:tc>
                  </a:tr>
                  <a:tr h="520954"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ko-KR" altLang="en-US" sz="1500" b="1" dirty="0" smtClean="0">
                              <a:solidFill>
                                <a:schemeClr val="bg1"/>
                              </a:solidFill>
                              <a:latin typeface="맑은 고딕" pitchFamily="50" charset="-127"/>
                              <a:ea typeface="맑은 고딕" pitchFamily="50" charset="-127"/>
                            </a:rPr>
                            <a:t>일</a:t>
                          </a:r>
                          <a:endParaRPr lang="ko-KR" altLang="en-US" sz="1500" b="1" dirty="0">
                            <a:solidFill>
                              <a:schemeClr val="bg1"/>
                            </a:solidFill>
                            <a:latin typeface="맑은 고딕" pitchFamily="50" charset="-127"/>
                            <a:ea typeface="맑은 고딕" pitchFamily="50" charset="-127"/>
                          </a:endParaRPr>
                        </a:p>
                      </a:txBody>
                      <a:tcPr anchor="ctr"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en-US" altLang="ko-KR" sz="1500" b="0" dirty="0" smtClean="0"/>
                            <a:t>1</a:t>
                          </a:r>
                          <a:endParaRPr lang="ko-KR" altLang="en-US" sz="1500" b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ko-KR"/>
                        </a:p>
                      </a:txBody>
                      <a:tcPr anchor="ctr">
                        <a:blipFill rotWithShape="1">
                          <a:blip r:embed="rId3"/>
                          <a:stretch>
                            <a:fillRect l="-113613" t="-245349" r="-374869" b="-348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ko-KR"/>
                        </a:p>
                      </a:txBody>
                      <a:tcPr anchor="ctr">
                        <a:blipFill rotWithShape="1">
                          <a:blip r:embed="rId3"/>
                          <a:stretch>
                            <a:fillRect l="-132039" t="-245349" r="-131715" b="-348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ko-KR"/>
                        </a:p>
                      </a:txBody>
                      <a:tcPr anchor="ctr">
                        <a:blipFill rotWithShape="1">
                          <a:blip r:embed="rId3"/>
                          <a:stretch>
                            <a:fillRect l="-353202" t="-245349" r="-100493" b="-348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ko-KR"/>
                        </a:p>
                      </a:txBody>
                      <a:tcPr anchor="ctr">
                        <a:blipFill rotWithShape="1">
                          <a:blip r:embed="rId3"/>
                          <a:stretch>
                            <a:fillRect l="-453202" t="-245349" r="-493" b="-3488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3619986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필수">
  <a:themeElements>
    <a:clrScheme name="파형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필수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필수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</Template>
  <TotalTime>272</TotalTime>
  <Words>412</Words>
  <Application>Microsoft Office PowerPoint</Application>
  <PresentationFormat>화면 슬라이드 쇼(4:3)</PresentationFormat>
  <Paragraphs>53</Paragraphs>
  <Slides>4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4</vt:i4>
      </vt:variant>
    </vt:vector>
  </HeadingPairs>
  <TitlesOfParts>
    <vt:vector size="5" baseType="lpstr">
      <vt:lpstr>필수</vt:lpstr>
      <vt:lpstr>The exponential function</vt:lpstr>
      <vt:lpstr>The exponential function</vt:lpstr>
      <vt:lpstr>The exponential function</vt:lpstr>
      <vt:lpstr>The exponential function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Big Picture of calculus</dc:title>
  <dc:creator>고지연</dc:creator>
  <cp:lastModifiedBy>강다인</cp:lastModifiedBy>
  <cp:revision>21</cp:revision>
  <dcterms:created xsi:type="dcterms:W3CDTF">2018-10-12T08:58:31Z</dcterms:created>
  <dcterms:modified xsi:type="dcterms:W3CDTF">2018-10-17T06:45:25Z</dcterms:modified>
</cp:coreProperties>
</file>