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02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84CCA8-AFEB-45D6-8036-3B3E05A878DE}" type="datetimeFigureOut">
              <a:rPr lang="ko-KR" altLang="en-US" smtClean="0"/>
              <a:t>2018-10-17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62D4E8F-1B52-44BA-8229-685DF6578BC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1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 smtClean="0"/>
              <a:t>Big Picture of Derivatives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altLang="ko-KR" dirty="0" smtClean="0"/>
          </a:p>
          <a:p>
            <a:pPr algn="ctr"/>
            <a:endParaRPr lang="en-US" altLang="ko-KR" b="0" dirty="0" smtClean="0"/>
          </a:p>
          <a:p>
            <a:pPr algn="ctr"/>
            <a:endParaRPr lang="en-US" altLang="ko-KR" b="0" dirty="0"/>
          </a:p>
          <a:p>
            <a:pPr algn="ctr"/>
            <a:endParaRPr lang="en-US" altLang="ko-KR" b="0" dirty="0" smtClean="0"/>
          </a:p>
          <a:p>
            <a:pPr algn="ctr"/>
            <a:endParaRPr lang="en-US" altLang="ko-KR" b="0" dirty="0" smtClean="0"/>
          </a:p>
          <a:p>
            <a:pPr algn="ctr"/>
            <a:endParaRPr lang="en-US" altLang="ko-KR" b="0" dirty="0"/>
          </a:p>
          <a:p>
            <a:pPr algn="ctr"/>
            <a:endParaRPr lang="en-US" altLang="ko-KR" b="0" dirty="0"/>
          </a:p>
          <a:p>
            <a:pPr algn="ctr"/>
            <a:endParaRPr lang="en-US" altLang="ko-KR" b="0" dirty="0"/>
          </a:p>
          <a:p>
            <a:pPr algn="ctr"/>
            <a:endParaRPr lang="en-US" altLang="ko-KR" b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표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3412687"/>
                  </p:ext>
                </p:extLst>
              </p:nvPr>
            </p:nvGraphicFramePr>
            <p:xfrm>
              <a:off x="1524000" y="1916832"/>
              <a:ext cx="6096000" cy="2467356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2304256"/>
                    <a:gridCol w="1512168"/>
                    <a:gridCol w="2279576"/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함수 </a:t>
                          </a:r>
                          <a:r>
                            <a:rPr lang="en-US" altLang="ko-KR" b="1" dirty="0" smtClean="0"/>
                            <a:t>(1)</a:t>
                          </a:r>
                          <a:endParaRPr lang="ko-KR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→</a:t>
                          </a:r>
                          <a:endParaRPr lang="ko-KR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함수 </a:t>
                          </a:r>
                          <a:r>
                            <a:rPr lang="en-US" altLang="ko-KR" b="1" dirty="0" smtClean="0"/>
                            <a:t>(2)</a:t>
                          </a:r>
                          <a:endParaRPr lang="ko-KR" altLang="en-US" b="1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거리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b="1" i="1" smtClean="0">
                                  <a:latin typeface="Cambria Math"/>
                                </a:rPr>
                                <m:t>𝐟</m:t>
                              </m:r>
                              <m:r>
                                <a:rPr lang="en-US" altLang="ko-KR" b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altLang="ko-KR" b="1" i="1" smtClean="0">
                                  <a:latin typeface="Cambria Math"/>
                                </a:rPr>
                                <m:t>𝐭</m:t>
                              </m:r>
                              <m:r>
                                <a:rPr lang="en-US" altLang="ko-KR" b="1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ko-KR" altLang="en-US" b="1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b="1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속도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 smtClean="0">
                                      <a:latin typeface="Cambria Math"/>
                                    </a:rPr>
                                    <m:t>𝒅𝒇</m:t>
                                  </m:r>
                                </m:num>
                                <m:den>
                                  <m:r>
                                    <a:rPr lang="en-US" altLang="ko-KR" b="1" i="1" smtClean="0">
                                      <a:latin typeface="Cambria Math"/>
                                    </a:rPr>
                                    <m:t>𝒅𝒕</m:t>
                                  </m:r>
                                </m:den>
                              </m:f>
                            </m:oMath>
                          </a14:m>
                          <a:endParaRPr lang="ko-KR" altLang="en-US" b="1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높이 </a:t>
                          </a:r>
                          <a14:m>
                            <m:oMath xmlns:m="http://schemas.openxmlformats.org/officeDocument/2006/math">
                              <m:r>
                                <a:rPr lang="en-US" altLang="ko-KR" b="1" i="1" smtClean="0">
                                  <a:latin typeface="Cambria Math"/>
                                </a:rPr>
                                <m:t>𝐲</m:t>
                              </m:r>
                              <m:r>
                                <a:rPr lang="en-US" altLang="ko-KR" b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altLang="ko-KR" b="1" i="1" smtClean="0">
                                  <a:latin typeface="Cambria Math"/>
                                </a:rPr>
                                <m:t>𝐭</m:t>
                              </m:r>
                              <m:r>
                                <a:rPr lang="en-US" altLang="ko-KR" b="1" smtClean="0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endParaRPr lang="ko-KR" altLang="en-US" b="1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b="1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기울기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b="1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 smtClean="0">
                                      <a:latin typeface="Cambria Math"/>
                                    </a:rPr>
                                    <m:t>𝒅𝒚</m:t>
                                  </m:r>
                                </m:num>
                                <m:den>
                                  <m:r>
                                    <a:rPr lang="en-US" altLang="ko-KR" b="1" i="1" smtClean="0">
                                      <a:latin typeface="Cambria Math"/>
                                    </a:rPr>
                                    <m:t>𝒅𝒙</m:t>
                                  </m:r>
                                </m:den>
                              </m:f>
                            </m:oMath>
                          </a14:m>
                          <a:endParaRPr lang="ko-KR" altLang="en-US" b="1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altLang="ko-KR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altLang="ko-KR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altLang="ko-KR" smtClean="0">
                                    <a:latin typeface="Cambria Math"/>
                                  </a:rPr>
                                  <m:t>𝑛</m:t>
                                </m:r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altLang="ko-KR" smtClean="0">
                                        <a:latin typeface="Cambria Math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altLang="ko-KR" smtClean="0">
                                    <a:latin typeface="Cambria Math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altLang="ko-KR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altLang="ko-KR" smtClean="0">
                                    <a:latin typeface="Cambria Math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altLang="ko-KR" smtClean="0">
                                        <a:latin typeface="Cambria Math"/>
                                      </a:rPr>
                                      <m:t>co</m:t>
                                    </m:r>
                                    <m:r>
                                      <a:rPr lang="en-US" altLang="ko-KR" smtClean="0">
                                        <a:latin typeface="Cambria Math"/>
                                      </a:rPr>
                                      <m:t>𝑠</m:t>
                                    </m:r>
                                  </m:fName>
                                  <m:e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altLang="ko-KR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altLang="ko-KR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altLang="ko-KR">
                                        <a:latin typeface="Cambria Math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표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3412687"/>
                  </p:ext>
                </p:extLst>
              </p:nvPr>
            </p:nvGraphicFramePr>
            <p:xfrm>
              <a:off x="1524000" y="1916832"/>
              <a:ext cx="6096000" cy="2467356"/>
            </p:xfrm>
            <a:graphic>
              <a:graphicData uri="http://schemas.openxmlformats.org/drawingml/2006/table">
                <a:tbl>
                  <a:tblPr firstRow="1" bandRow="1">
                    <a:tableStyleId>{72833802-FEF1-4C79-8D5D-14CF1EAF98D9}</a:tableStyleId>
                  </a:tblPr>
                  <a:tblGrid>
                    <a:gridCol w="2304256"/>
                    <a:gridCol w="1512168"/>
                    <a:gridCol w="2279576"/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함수 </a:t>
                          </a:r>
                          <a:r>
                            <a:rPr lang="en-US" altLang="ko-KR" b="1" dirty="0" smtClean="0"/>
                            <a:t>(1)</a:t>
                          </a:r>
                          <a:endParaRPr lang="ko-KR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→</a:t>
                          </a:r>
                          <a:endParaRPr lang="ko-KR" alt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ko-KR" altLang="en-US" b="1" dirty="0" smtClean="0"/>
                            <a:t>함수 </a:t>
                          </a:r>
                          <a:r>
                            <a:rPr lang="en-US" altLang="ko-KR" b="1" dirty="0" smtClean="0"/>
                            <a:t>(2)</a:t>
                          </a:r>
                          <a:endParaRPr lang="ko-KR" altLang="en-US" b="1" dirty="0"/>
                        </a:p>
                      </a:txBody>
                      <a:tcPr/>
                    </a:tc>
                  </a:tr>
                  <a:tr h="492125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83951" r="-164550" b="-3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b="1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67380" t="-83951" b="-329630"/>
                          </a:stretch>
                        </a:blipFill>
                      </a:tcPr>
                    </a:tc>
                  </a:tr>
                  <a:tr h="491871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t="-186250" r="-164550" b="-23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b="1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167380" t="-186250" b="-23375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375410" r="-164550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67380" t="-375410" b="-20655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475410" r="-164550" b="-1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67380" t="-475410" b="-10655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t="-575410" r="-164550" b="-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endParaRPr lang="ko-KR" alt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lnT w="12700" cap="flat" cmpd="sng" algn="ctr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167380" t="-575410" b="-655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6999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 smtClean="0"/>
              <a:t>Big Picture of </a:t>
            </a:r>
            <a:r>
              <a:rPr lang="en-US" altLang="ko-KR" dirty="0"/>
              <a:t>Derivatives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>
              <a:latin typeface="+mn-ea"/>
            </a:endParaRPr>
          </a:p>
          <a:p>
            <a:endParaRPr lang="en-US" altLang="ko-KR" dirty="0" smtClean="0">
              <a:latin typeface="+mn-ea"/>
            </a:endParaRPr>
          </a:p>
          <a:p>
            <a:endParaRPr lang="ko-KR" altLang="en-US" dirty="0"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직사각형 4"/>
              <p:cNvSpPr/>
              <p:nvPr/>
            </p:nvSpPr>
            <p:spPr>
              <a:xfrm>
                <a:off x="1403648" y="1916832"/>
                <a:ext cx="6336704" cy="64807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dirty="0" smtClean="0">
                    <a:solidFill>
                      <a:schemeClr val="tx1"/>
                    </a:solidFill>
                  </a:rPr>
                  <a:t>평균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𝒚</m:t>
                        </m:r>
                      </m:num>
                      <m:den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ko-KR" altLang="en-US" b="1" dirty="0" smtClean="0">
                    <a:solidFill>
                      <a:schemeClr val="tx1"/>
                    </a:solidFill>
                  </a:rPr>
                  <a:t> → 순간 기울기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𝒅𝒚</m:t>
                        </m:r>
                      </m:num>
                      <m:den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𝒅𝒙</m:t>
                        </m:r>
                      </m:den>
                    </m:f>
                  </m:oMath>
                </a14:m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916832"/>
                <a:ext cx="6336704" cy="6480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382023864" descr="EMB00001c1801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94" y="3356992"/>
            <a:ext cx="774541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r>
              <a:rPr lang="en-US" altLang="ko-KR" dirty="0" smtClean="0"/>
              <a:t>Big Picture of </a:t>
            </a:r>
            <a:r>
              <a:rPr lang="en-US" altLang="ko-KR" dirty="0"/>
              <a:t>Derivatives</a:t>
            </a:r>
            <a:endParaRPr lang="ko-KR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내용 개체 틀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/>
                      </a:rPr>
                      <m:t>𝒚</m:t>
                    </m:r>
                    <m:r>
                      <a:rPr lang="en-US" altLang="ko-KR" i="1" smtClean="0">
                        <a:latin typeface="Cambria Math"/>
                      </a:rPr>
                      <m:t>=</m:t>
                    </m:r>
                    <m:r>
                      <a:rPr lang="en-US" altLang="ko-KR" i="1" smtClean="0">
                        <a:latin typeface="Cambria Math"/>
                      </a:rPr>
                      <m:t>𝒔𝒊𝒏</m:t>
                    </m:r>
                    <m:r>
                      <a:rPr lang="en-US" altLang="ko-KR" i="1" smtClean="0">
                        <a:latin typeface="Cambria Math"/>
                      </a:rPr>
                      <m:t> </m:t>
                    </m:r>
                    <m:r>
                      <a:rPr lang="en-US" altLang="ko-KR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ko-KR" altLang="en-US" dirty="0" smtClean="0"/>
                  <a:t>의 기울기 </a:t>
                </a:r>
                <a:r>
                  <a:rPr lang="en-US" altLang="ko-KR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latin typeface="Cambria Math"/>
                          </a:rPr>
                          <m:t>𝒅𝒚</m:t>
                        </m:r>
                      </m:num>
                      <m:den>
                        <m:r>
                          <a:rPr lang="en-US" altLang="ko-KR" b="1" i="1" smtClean="0">
                            <a:latin typeface="Cambria Math"/>
                          </a:rPr>
                          <m:t>𝒅𝒙</m:t>
                        </m:r>
                      </m:den>
                    </m:f>
                    <m:r>
                      <a:rPr lang="en-US" altLang="ko-KR" b="1" i="1" smtClean="0">
                        <a:latin typeface="Cambria Math"/>
                      </a:rPr>
                      <m:t>=</m:t>
                    </m:r>
                    <m:r>
                      <a:rPr lang="en-US" altLang="ko-KR" i="1">
                        <a:latin typeface="Cambria Math"/>
                      </a:rPr>
                      <m:t>𝒄𝒐𝒔</m:t>
                    </m:r>
                    <m:r>
                      <a:rPr lang="en-US" altLang="ko-KR" i="1">
                        <a:latin typeface="Cambria Math"/>
                      </a:rPr>
                      <m:t> </m:t>
                    </m:r>
                    <m:r>
                      <a:rPr lang="en-US" altLang="ko-KR" i="1">
                        <a:latin typeface="Cambria Math"/>
                      </a:rPr>
                      <m:t>𝒙</m:t>
                    </m:r>
                  </m:oMath>
                </a14:m>
                <a:endParaRPr lang="ko-KR" altLang="en-US" dirty="0"/>
              </a:p>
              <a:p>
                <a:pPr algn="ctr"/>
                <a:r>
                  <a:rPr lang="en-US" altLang="ko-KR" dirty="0" smtClean="0"/>
                  <a:t> </a:t>
                </a:r>
                <a:endParaRPr lang="en-US" altLang="ko-KR" dirty="0"/>
              </a:p>
              <a:p>
                <a:pPr algn="ctr"/>
                <a:r>
                  <a:rPr lang="ko-KR" altLang="en-US" dirty="0" smtClean="0"/>
                  <a:t>함수 </a:t>
                </a:r>
                <a:r>
                  <a:rPr lang="en-US" altLang="ko-KR" dirty="0" smtClean="0"/>
                  <a:t>(1) :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/>
                      </a:rPr>
                      <m:t>𝒚</m:t>
                    </m:r>
                    <m:r>
                      <a:rPr lang="en-US" altLang="ko-KR" b="1" i="1" smtClean="0">
                        <a:latin typeface="Cambria Math"/>
                      </a:rPr>
                      <m:t>=</m:t>
                    </m:r>
                    <m:r>
                      <a:rPr lang="en-US" altLang="ko-KR" b="1" i="1" smtClean="0">
                        <a:latin typeface="Cambria Math"/>
                      </a:rPr>
                      <m:t>𝒔𝒊𝒏</m:t>
                    </m:r>
                    <m:r>
                      <a:rPr lang="en-US" altLang="ko-KR" b="1" i="1" smtClean="0">
                        <a:latin typeface="Cambria Math"/>
                      </a:rPr>
                      <m:t> </m:t>
                    </m:r>
                    <m:r>
                      <a:rPr lang="en-US" altLang="ko-KR" b="1" i="1" smtClean="0">
                        <a:latin typeface="Cambria Math"/>
                      </a:rPr>
                      <m:t>𝒙</m:t>
                    </m:r>
                  </m:oMath>
                </a14:m>
                <a:r>
                  <a:rPr lang="en-US" altLang="ko-KR" dirty="0" smtClean="0"/>
                  <a:t>			</a:t>
                </a:r>
                <a:r>
                  <a:rPr lang="ko-KR" altLang="en-US" dirty="0" smtClean="0"/>
                  <a:t>함수 </a:t>
                </a:r>
                <a:r>
                  <a:rPr lang="en-US" altLang="ko-KR" dirty="0" smtClean="0"/>
                  <a:t>(2) :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/>
                      </a:rPr>
                      <m:t>𝒚</m:t>
                    </m:r>
                    <m:r>
                      <a:rPr lang="en-US" altLang="ko-KR" b="1" i="1" smtClean="0">
                        <a:latin typeface="Cambria Math"/>
                      </a:rPr>
                      <m:t>=</m:t>
                    </m:r>
                    <m:r>
                      <a:rPr lang="en-US" altLang="ko-KR" b="1" i="1" smtClean="0">
                        <a:latin typeface="Cambria Math"/>
                      </a:rPr>
                      <m:t>𝒄𝒐𝒔</m:t>
                    </m:r>
                    <m:r>
                      <a:rPr lang="en-US" altLang="ko-KR" b="1" i="1" smtClean="0">
                        <a:latin typeface="Cambria Math"/>
                      </a:rPr>
                      <m:t> </m:t>
                    </m:r>
                    <m:r>
                      <a:rPr lang="en-US" altLang="ko-KR" b="1" i="1" smtClean="0">
                        <a:latin typeface="Cambria Math"/>
                      </a:rPr>
                      <m:t>𝒙</m:t>
                    </m:r>
                  </m:oMath>
                </a14:m>
                <a:endParaRPr lang="ko-KR" altLang="en-US" dirty="0"/>
              </a:p>
            </p:txBody>
          </p:sp>
        </mc:Choice>
        <mc:Fallback>
          <p:sp>
            <p:nvSpPr>
              <p:cNvPr id="2" name="내용 개체 틀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04247" y="3410707"/>
            <a:ext cx="7704856" cy="2178533"/>
            <a:chOff x="467544" y="2204864"/>
            <a:chExt cx="7704856" cy="2178533"/>
          </a:xfrm>
        </p:grpSpPr>
        <p:pic>
          <p:nvPicPr>
            <p:cNvPr id="3073" name="_x382026024" descr="EMB00001c18013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2204864"/>
              <a:ext cx="7704856" cy="2178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직사각형 5"/>
            <p:cNvSpPr/>
            <p:nvPr/>
          </p:nvSpPr>
          <p:spPr>
            <a:xfrm>
              <a:off x="3275856" y="2636912"/>
              <a:ext cx="1872208" cy="1296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063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필수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필수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필수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91</TotalTime>
  <Words>123</Words>
  <Application>Microsoft Office PowerPoint</Application>
  <PresentationFormat>화면 슬라이드 쇼(4:3)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필수</vt:lpstr>
      <vt:lpstr>Big Picture of Derivatives</vt:lpstr>
      <vt:lpstr>Big Picture of Derivatives</vt:lpstr>
      <vt:lpstr>Big Picture of Derivatives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Picture of calculus</dc:title>
  <dc:creator>고지연</dc:creator>
  <cp:lastModifiedBy>강다인</cp:lastModifiedBy>
  <cp:revision>11</cp:revision>
  <dcterms:created xsi:type="dcterms:W3CDTF">2018-10-12T08:58:31Z</dcterms:created>
  <dcterms:modified xsi:type="dcterms:W3CDTF">2018-10-17T06:49:31Z</dcterms:modified>
</cp:coreProperties>
</file>