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02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r>
              <a:rPr lang="en-US" altLang="ko-KR" dirty="0" smtClean="0"/>
              <a:t>Big Picture of calculus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ko-KR" altLang="en-US" dirty="0"/>
          </a:p>
          <a:p>
            <a:pPr fontAlgn="base"/>
            <a:endParaRPr lang="ko-KR" altLang="en-US" dirty="0"/>
          </a:p>
          <a:p>
            <a:pPr fontAlgn="base"/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r>
              <a:rPr lang="ko-KR" altLang="en-US" dirty="0"/>
              <a:t>함수 </a:t>
            </a:r>
            <a:r>
              <a:rPr lang="en-US" altLang="ko-KR" dirty="0"/>
              <a:t>(2) = </a:t>
            </a:r>
            <a:r>
              <a:rPr lang="ko-KR" altLang="en-US" dirty="0"/>
              <a:t>함수 </a:t>
            </a:r>
            <a:r>
              <a:rPr lang="en-US" altLang="ko-KR" dirty="0"/>
              <a:t>(1)</a:t>
            </a:r>
            <a:r>
              <a:rPr lang="ko-KR" altLang="en-US" dirty="0"/>
              <a:t>의 변화율</a:t>
            </a:r>
            <a:endParaRPr lang="en-US" altLang="ko-KR" dirty="0"/>
          </a:p>
          <a:p>
            <a:pPr fontAlgn="base"/>
            <a:r>
              <a:rPr lang="ko-KR" altLang="en-US" dirty="0" smtClean="0"/>
              <a:t>함수 </a:t>
            </a:r>
            <a:r>
              <a:rPr lang="en-US" altLang="ko-KR" dirty="0"/>
              <a:t>(2)</a:t>
            </a:r>
            <a:r>
              <a:rPr lang="ko-KR" altLang="en-US" dirty="0"/>
              <a:t>는 함수 </a:t>
            </a:r>
            <a:r>
              <a:rPr lang="en-US" altLang="ko-KR" dirty="0"/>
              <a:t>(1)</a:t>
            </a:r>
            <a:r>
              <a:rPr lang="ko-KR" altLang="en-US" dirty="0"/>
              <a:t>이 얼마나 빨리 변하는지를 말해준다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표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8212171"/>
                  </p:ext>
                </p:extLst>
              </p:nvPr>
            </p:nvGraphicFramePr>
            <p:xfrm>
              <a:off x="1524000" y="1916832"/>
              <a:ext cx="6096000" cy="1346581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3048000"/>
                    <a:gridCol w="3048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dirty="0" smtClean="0"/>
                            <a:t>함수 </a:t>
                          </a:r>
                          <a:r>
                            <a:rPr lang="en-US" altLang="ko-KR" dirty="0" smtClean="0"/>
                            <a:t>(1)</a:t>
                          </a:r>
                          <a:endParaRPr lang="ko-KR" alt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dirty="0" smtClean="0"/>
                            <a:t>함수 </a:t>
                          </a:r>
                          <a:r>
                            <a:rPr lang="en-US" altLang="ko-KR" dirty="0" smtClean="0"/>
                            <a:t>(2)</a:t>
                          </a:r>
                          <a:endParaRPr lang="ko-KR" alt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dirty="0" smtClean="0"/>
                            <a:t>여행한 거리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ko-KR" b="0" i="0" dirty="0" smtClean="0">
                                  <a:latin typeface="Cambria Math"/>
                                </a:rPr>
                                <m:t>f</m:t>
                              </m:r>
                              <m:r>
                                <a:rPr lang="en-US" altLang="ko-KR" b="0" i="0" dirty="0" smtClean="0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ko-KR" b="0" i="0" dirty="0" smtClean="0">
                                  <a:latin typeface="Cambria Math"/>
                                </a:rPr>
                                <m:t>t</m:t>
                              </m:r>
                              <m:r>
                                <a:rPr lang="en-US" altLang="ko-KR" b="0" i="0" dirty="0" smtClean="0"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endParaRPr lang="ko-KR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dirty="0" smtClean="0"/>
                            <a:t>속력</a:t>
                          </a:r>
                          <a:r>
                            <a:rPr lang="ko-KR" altLang="en-US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𝑠</m:t>
                              </m:r>
                              <m:d>
                                <m:dPr>
                                  <m:ctrlPr>
                                    <a:rPr lang="en-US" altLang="ko-K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altLang="ko-KR" b="0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ko-KR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0" i="1" smtClean="0">
                                      <a:latin typeface="Cambria Math"/>
                                    </a:rPr>
                                    <m:t>𝑑𝑓</m:t>
                                  </m:r>
                                </m:num>
                                <m:den>
                                  <m:r>
                                    <a:rPr lang="en-US" altLang="ko-KR" b="0" i="1" smtClean="0">
                                      <a:latin typeface="Cambria Math"/>
                                    </a:rPr>
                                    <m:t>𝑑𝑡</m:t>
                                  </m:r>
                                </m:den>
                              </m:f>
                            </m:oMath>
                          </a14:m>
                          <a:endParaRPr lang="ko-KR" alt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dirty="0" smtClean="0"/>
                            <a:t>그래프의 높이</a:t>
                          </a:r>
                          <a:r>
                            <a:rPr lang="ko-KR" altLang="en-US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altLang="ko-KR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altLang="ko-KR" b="0" i="1" smtClean="0"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endParaRPr lang="ko-KR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dirty="0" smtClean="0"/>
                            <a:t>기울기 </a:t>
                          </a:r>
                          <a14:m>
                            <m:oMath xmlns:m="http://schemas.openxmlformats.org/officeDocument/2006/math"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𝑠</m:t>
                              </m:r>
                              <m:d>
                                <m:dPr>
                                  <m:ctrlPr>
                                    <a:rPr lang="en-US" altLang="ko-K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altLang="ko-KR" b="0" i="1" smtClean="0">
                                  <a:latin typeface="Cambria Math"/>
                                </a:rPr>
                                <m:t>= </m:t>
                              </m:r>
                              <m:f>
                                <m:fPr>
                                  <m:ctrlPr>
                                    <a:rPr lang="en-US" altLang="ko-KR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0" i="1" smtClean="0">
                                      <a:latin typeface="Cambria Math"/>
                                    </a:rPr>
                                    <m:t>𝑑𝑦</m:t>
                                  </m:r>
                                </m:num>
                                <m:den>
                                  <m:r>
                                    <a:rPr lang="en-US" altLang="ko-KR" b="0" i="1" smtClean="0">
                                      <a:latin typeface="Cambria Math"/>
                                    </a:rPr>
                                    <m:t>𝑑𝑥</m:t>
                                  </m:r>
                                </m:den>
                              </m:f>
                            </m:oMath>
                          </a14:m>
                          <a:endParaRPr lang="ko-KR" alt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표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8212171"/>
                  </p:ext>
                </p:extLst>
              </p:nvPr>
            </p:nvGraphicFramePr>
            <p:xfrm>
              <a:off x="1524000" y="1916832"/>
              <a:ext cx="6096000" cy="1346581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3048000"/>
                    <a:gridCol w="3048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dirty="0" smtClean="0"/>
                            <a:t>함수 </a:t>
                          </a:r>
                          <a:r>
                            <a:rPr lang="en-US" altLang="ko-KR" dirty="0" smtClean="0"/>
                            <a:t>(1)</a:t>
                          </a:r>
                          <a:endParaRPr lang="ko-KR" alt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dirty="0" smtClean="0"/>
                            <a:t>함수 </a:t>
                          </a:r>
                          <a:r>
                            <a:rPr lang="en-US" altLang="ko-KR" dirty="0" smtClean="0"/>
                            <a:t>(2)</a:t>
                          </a:r>
                          <a:endParaRPr lang="ko-KR" alt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489204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85000" r="-100000" b="-1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000" t="-85000" b="-105000"/>
                          </a:stretch>
                        </a:blipFill>
                      </a:tcPr>
                    </a:tc>
                  </a:tr>
                  <a:tr h="486537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85000" r="-100000" b="-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000" t="-185000" b="-5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6999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r>
              <a:rPr lang="en-US" altLang="ko-KR" dirty="0" smtClean="0"/>
              <a:t>Big Picture of calculus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ko-KR" altLang="en-US" dirty="0" smtClean="0"/>
                  <a:t>상수인 속력 </a:t>
                </a:r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/>
                      </a:rPr>
                      <m:t>𝒔</m:t>
                    </m:r>
                    <m:r>
                      <a:rPr lang="en-US" altLang="ko-KR" b="1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altLang="ko-KR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ko-KR" altLang="en-US" b="1" i="1" smtClean="0">
                            <a:latin typeface="Cambria Math"/>
                          </a:rPr>
                          <m:t>거리</m:t>
                        </m:r>
                        <m:r>
                          <a:rPr lang="en-US" altLang="ko-KR" b="1" i="1" smtClean="0">
                            <a:latin typeface="Cambria Math"/>
                          </a:rPr>
                          <m:t> </m:t>
                        </m:r>
                        <m:r>
                          <a:rPr lang="en-US" altLang="ko-KR" b="1" i="1" smtClean="0">
                            <a:latin typeface="Cambria Math"/>
                          </a:rPr>
                          <m:t>𝒇</m:t>
                        </m:r>
                      </m:num>
                      <m:den>
                        <m:r>
                          <a:rPr lang="ko-KR" altLang="en-US" b="1" i="1" smtClean="0">
                            <a:latin typeface="Cambria Math"/>
                          </a:rPr>
                          <m:t>시간</m:t>
                        </m:r>
                        <m:r>
                          <a:rPr lang="en-US" altLang="ko-KR" b="1" i="1" smtClean="0">
                            <a:latin typeface="Cambria Math"/>
                          </a:rPr>
                          <m:t> </m:t>
                        </m:r>
                        <m:r>
                          <a:rPr lang="en-US" altLang="ko-KR" b="1" i="1" smtClean="0"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altLang="ko-KR" dirty="0" smtClean="0">
                    <a:latin typeface="+mn-ea"/>
                  </a:rPr>
                  <a:t>		</a:t>
                </a:r>
                <a:r>
                  <a:rPr lang="ko-KR" altLang="en-US" dirty="0" smtClean="0">
                    <a:latin typeface="+mn-ea"/>
                  </a:rPr>
                  <a:t>상수인 기울기 </a:t>
                </a:r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/>
                      </a:rPr>
                      <m:t>𝒔</m:t>
                    </m:r>
                    <m:r>
                      <a:rPr lang="en-US" altLang="ko-KR" b="1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altLang="ko-KR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ko-KR" altLang="en-US" b="1" i="1" smtClean="0">
                            <a:latin typeface="Cambria Math"/>
                          </a:rPr>
                          <m:t>위로의</m:t>
                        </m:r>
                        <m:r>
                          <a:rPr lang="en-US" altLang="ko-KR" b="1" i="1" smtClean="0">
                            <a:latin typeface="Cambria Math"/>
                          </a:rPr>
                          <m:t> </m:t>
                        </m:r>
                        <m:r>
                          <a:rPr lang="ko-KR" altLang="en-US" b="1" i="1" smtClean="0">
                            <a:latin typeface="Cambria Math"/>
                          </a:rPr>
                          <m:t>거리</m:t>
                        </m:r>
                      </m:num>
                      <m:den>
                        <m:r>
                          <a:rPr lang="ko-KR" altLang="en-US" b="1" i="1" smtClean="0">
                            <a:latin typeface="Cambria Math"/>
                          </a:rPr>
                          <m:t>횡단</m:t>
                        </m:r>
                        <m:r>
                          <a:rPr lang="en-US" altLang="ko-KR" b="1" i="1" smtClean="0">
                            <a:latin typeface="Cambria Math"/>
                          </a:rPr>
                          <m:t> </m:t>
                        </m:r>
                        <m:r>
                          <a:rPr lang="ko-KR" altLang="en-US" b="1" i="1" smtClean="0">
                            <a:latin typeface="Cambria Math"/>
                          </a:rPr>
                          <m:t>거리</m:t>
                        </m:r>
                      </m:den>
                    </m:f>
                  </m:oMath>
                </a14:m>
                <a:endParaRPr lang="en-US" altLang="ko-KR" dirty="0" smtClean="0">
                  <a:latin typeface="+mn-ea"/>
                </a:endParaRPr>
              </a:p>
              <a:p>
                <a:endParaRPr lang="en-US" altLang="ko-KR" dirty="0" smtClean="0">
                  <a:latin typeface="+mn-ea"/>
                </a:endParaRPr>
              </a:p>
              <a:p>
                <a:endParaRPr lang="ko-KR" altLang="en-US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직사각형 4"/>
              <p:cNvSpPr/>
              <p:nvPr/>
            </p:nvSpPr>
            <p:spPr>
              <a:xfrm>
                <a:off x="1403648" y="2564904"/>
                <a:ext cx="6336704" cy="115212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함수 </a:t>
                </a:r>
                <a:r>
                  <a:rPr lang="en-US" altLang="ko-KR" b="1" dirty="0" smtClean="0">
                    <a:solidFill>
                      <a:schemeClr val="tx1"/>
                    </a:solidFill>
                  </a:rPr>
                  <a:t>(1)</a:t>
                </a:r>
                <a:r>
                  <a:rPr lang="ko-KR" altLang="en-US" b="1" dirty="0" smtClean="0">
                    <a:solidFill>
                      <a:schemeClr val="tx1"/>
                    </a:solidFill>
                  </a:rPr>
                  <a:t>과 함수 </a:t>
                </a:r>
                <a:r>
                  <a:rPr lang="en-US" altLang="ko-KR" b="1" dirty="0" smtClean="0">
                    <a:solidFill>
                      <a:schemeClr val="tx1"/>
                    </a:solidFill>
                  </a:rPr>
                  <a:t>(2)</a:t>
                </a:r>
                <a:r>
                  <a:rPr lang="ko-KR" altLang="en-US" b="1" dirty="0" smtClean="0">
                    <a:solidFill>
                      <a:schemeClr val="tx1"/>
                    </a:solidFill>
                  </a:rPr>
                  <a:t>의 그래프</a:t>
                </a:r>
                <a:endParaRPr lang="en-US" altLang="ko-KR" b="1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en-US" altLang="ko-KR" dirty="0" smtClean="0">
                    <a:solidFill>
                      <a:schemeClr val="tx1"/>
                    </a:solidFill>
                  </a:rPr>
                  <a:t>= </a:t>
                </a:r>
                <a:r>
                  <a:rPr lang="ko-KR" altLang="en-US" dirty="0" smtClean="0">
                    <a:solidFill>
                      <a:schemeClr val="tx1"/>
                    </a:solidFill>
                  </a:rPr>
                  <a:t>증가하는 거리</a:t>
                </a:r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altLang="ko-KR" b="0" i="1" smtClean="0">
                        <a:solidFill>
                          <a:schemeClr val="tx1"/>
                        </a:solidFill>
                        <a:latin typeface="Cambria Math"/>
                      </a:rPr>
                      <m:t>𝑠</m:t>
                    </m:r>
                  </m:oMath>
                </a14:m>
                <a:r>
                  <a:rPr lang="en-US" altLang="ko-KR" dirty="0" smtClean="0">
                    <a:solidFill>
                      <a:schemeClr val="tx1"/>
                    </a:solidFill>
                  </a:rPr>
                  <a:t> = </a:t>
                </a:r>
                <a:r>
                  <a:rPr lang="ko-KR" altLang="en-US" dirty="0" smtClean="0">
                    <a:solidFill>
                      <a:schemeClr val="tx1"/>
                    </a:solidFill>
                  </a:rPr>
                  <a:t>상수의 속력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직사각형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564904"/>
                <a:ext cx="6336704" cy="1152128"/>
              </a:xfrm>
              <a:prstGeom prst="rect">
                <a:avLst/>
              </a:prstGeom>
              <a:blipFill rotWithShape="1">
                <a:blip r:embed="rId3"/>
                <a:stretch>
                  <a:fillRect t="-6349" b="-1164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249852200" descr="EMB00002ee8469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861048"/>
            <a:ext cx="6192688" cy="251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97328"/>
            <a:ext cx="7620000" cy="4284107"/>
          </a:xfrm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r>
              <a:rPr lang="en-US" altLang="ko-KR" dirty="0" smtClean="0"/>
              <a:t>Big Picture of calculus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0633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r>
              <a:rPr lang="en-US" altLang="ko-KR" dirty="0" smtClean="0"/>
              <a:t>Big Picture of calculus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452263"/>
          </a:xfrm>
        </p:spPr>
        <p:txBody>
          <a:bodyPr>
            <a:normAutofit lnSpcReduction="10000"/>
          </a:bodyPr>
          <a:lstStyle/>
          <a:p>
            <a:r>
              <a:rPr lang="ko-KR" altLang="en-US" dirty="0" smtClean="0"/>
              <a:t>증가하는 속도의 예 </a:t>
            </a:r>
            <a:r>
              <a:rPr lang="en-US" altLang="ko-KR" dirty="0"/>
              <a:t>: </a:t>
            </a:r>
            <a:r>
              <a:rPr lang="ko-KR" altLang="en-US" dirty="0"/>
              <a:t>거리는 더 가파른 기울기를 가진다</a:t>
            </a:r>
            <a:r>
              <a:rPr lang="en-US" altLang="ko-KR" dirty="0" smtClean="0"/>
              <a:t>.</a:t>
            </a:r>
          </a:p>
          <a:p>
            <a:endParaRPr lang="en-US" altLang="ko-KR" dirty="0" smtClean="0">
              <a:latin typeface="+mn-ea"/>
            </a:endParaRPr>
          </a:p>
          <a:p>
            <a:endParaRPr lang="ko-KR" altLang="en-US" dirty="0">
              <a:latin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직사각형 6"/>
              <p:cNvSpPr/>
              <p:nvPr/>
            </p:nvSpPr>
            <p:spPr>
              <a:xfrm>
                <a:off x="3815916" y="2492896"/>
                <a:ext cx="1512168" cy="79208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𝒇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en-US" altLang="ko-KR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p>
                          <m:r>
                            <a:rPr lang="en-US" altLang="ko-KR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altLang="ko-KR" b="1" dirty="0">
                  <a:solidFill>
                    <a:schemeClr val="tx1"/>
                  </a:solidFill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1" i="1">
                          <a:solidFill>
                            <a:schemeClr val="tx1"/>
                          </a:solidFill>
                          <a:latin typeface="Cambria Math"/>
                        </a:rPr>
                        <m:t>𝒔</m:t>
                      </m:r>
                      <m:r>
                        <a:rPr lang="en-US" altLang="ko-KR" b="1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ko-KR" b="1" i="1">
                          <a:solidFill>
                            <a:schemeClr val="tx1"/>
                          </a:solidFill>
                          <a:latin typeface="Cambria Math"/>
                        </a:rPr>
                        <m:t>𝟐𝟎</m:t>
                      </m:r>
                      <m:r>
                        <a:rPr lang="en-US" altLang="ko-KR" b="1" i="1">
                          <a:solidFill>
                            <a:schemeClr val="tx1"/>
                          </a:solidFill>
                          <a:latin typeface="Cambria Math"/>
                        </a:rPr>
                        <m:t>𝒕</m:t>
                      </m:r>
                    </m:oMath>
                  </m:oMathPara>
                </a14:m>
                <a:endParaRPr lang="en-US" altLang="ko-KR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7" name="직사각형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916" y="2492896"/>
                <a:ext cx="1512168" cy="79208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_x451827224" descr="EMB0000214002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01008"/>
            <a:ext cx="6480720" cy="272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41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파형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55</TotalTime>
  <Words>130</Words>
  <Application>Microsoft Office PowerPoint</Application>
  <PresentationFormat>화면 슬라이드 쇼(4:3)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필수</vt:lpstr>
      <vt:lpstr>Big Picture of calculus</vt:lpstr>
      <vt:lpstr>Big Picture of calculus</vt:lpstr>
      <vt:lpstr>Big Picture of calculus</vt:lpstr>
      <vt:lpstr>Big Picture of calculus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Picture of calculus</dc:title>
  <dc:creator>고지연</dc:creator>
  <cp:lastModifiedBy>강다인</cp:lastModifiedBy>
  <cp:revision>7</cp:revision>
  <dcterms:created xsi:type="dcterms:W3CDTF">2018-10-12T08:58:31Z</dcterms:created>
  <dcterms:modified xsi:type="dcterms:W3CDTF">2018-10-17T06:52:40Z</dcterms:modified>
</cp:coreProperties>
</file>